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717" r:id="rId5"/>
    <p:sldMasterId id="2147483731" r:id="rId6"/>
    <p:sldMasterId id="2147483735" r:id="rId7"/>
    <p:sldMasterId id="2147483733" r:id="rId8"/>
    <p:sldMasterId id="2147483648" r:id="rId9"/>
    <p:sldMasterId id="2147483739" r:id="rId10"/>
    <p:sldMasterId id="2147483721" r:id="rId11"/>
    <p:sldMasterId id="2147483726" r:id="rId12"/>
    <p:sldMasterId id="2147483722" r:id="rId13"/>
    <p:sldMasterId id="2147483713" r:id="rId14"/>
    <p:sldMasterId id="2147483714" r:id="rId15"/>
  </p:sldMasterIdLst>
  <p:notesMasterIdLst>
    <p:notesMasterId r:id="rId26"/>
  </p:notesMasterIdLst>
  <p:sldIdLst>
    <p:sldId id="300" r:id="rId16"/>
    <p:sldId id="306" r:id="rId17"/>
    <p:sldId id="303" r:id="rId18"/>
    <p:sldId id="310" r:id="rId19"/>
    <p:sldId id="311" r:id="rId20"/>
    <p:sldId id="318" r:id="rId21"/>
    <p:sldId id="313" r:id="rId22"/>
    <p:sldId id="317" r:id="rId23"/>
    <p:sldId id="319" r:id="rId24"/>
    <p:sldId id="264" r:id="rId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89939F-19A7-5D26-EB29-5CF7A0D88398}" name="Rebecca Gray" initials="RG" userId="S::rgray@christian-aid.org::af28535f-974c-4805-9724-4ce3b3a48d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B1E"/>
    <a:srgbClr val="FF0000"/>
    <a:srgbClr val="F12A1C"/>
    <a:srgbClr val="FBBA00"/>
    <a:srgbClr val="A229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8C4E4E-7CCD-49A7-B119-CC07BBD3185E}" v="5" dt="2025-10-14T12:09:22.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4"/>
    <p:restoredTop sz="94651"/>
  </p:normalViewPr>
  <p:slideViewPr>
    <p:cSldViewPr snapToGrid="0">
      <p:cViewPr varScale="1">
        <p:scale>
          <a:sx n="105" d="100"/>
          <a:sy n="105" d="100"/>
        </p:scale>
        <p:origin x="17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978D41-7074-40A0-8A8E-A985EF74172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67" name="Rectangle 3">
            <a:extLst>
              <a:ext uri="{FF2B5EF4-FFF2-40B4-BE49-F238E27FC236}">
                <a16:creationId xmlns:a16="http://schemas.microsoft.com/office/drawing/2014/main" id="{DE5BD2B1-1938-4D49-82F2-06E4AC77EF9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0"/>
                <a:cs typeface="+mn-cs"/>
              </a:defRPr>
            </a:lvl1pPr>
          </a:lstStyle>
          <a:p>
            <a:pPr>
              <a:defRPr/>
            </a:pPr>
            <a:endParaRPr lang="en-GB"/>
          </a:p>
        </p:txBody>
      </p:sp>
      <p:sp>
        <p:nvSpPr>
          <p:cNvPr id="3076" name="Rectangle 4">
            <a:extLst>
              <a:ext uri="{FF2B5EF4-FFF2-40B4-BE49-F238E27FC236}">
                <a16:creationId xmlns:a16="http://schemas.microsoft.com/office/drawing/2014/main" id="{EFE5E8D2-C487-794D-B51E-A36D4BAAAC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5AE4196D-6121-4CF8-BB11-7EC03D4826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3670" name="Rectangle 6">
            <a:extLst>
              <a:ext uri="{FF2B5EF4-FFF2-40B4-BE49-F238E27FC236}">
                <a16:creationId xmlns:a16="http://schemas.microsoft.com/office/drawing/2014/main" id="{5739531D-E977-492B-89BC-4A5F23C8569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71" name="Rectangle 7">
            <a:extLst>
              <a:ext uri="{FF2B5EF4-FFF2-40B4-BE49-F238E27FC236}">
                <a16:creationId xmlns:a16="http://schemas.microsoft.com/office/drawing/2014/main" id="{9B85C269-D8CF-43EC-8D7A-09DE5D8AD4B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ヒラギノ角ゴ Pro W3" pitchFamily="-84" charset="-128"/>
              </a:defRPr>
            </a:lvl1pPr>
          </a:lstStyle>
          <a:p>
            <a:pPr>
              <a:defRPr/>
            </a:pPr>
            <a:fld id="{8C4377FC-F24F-704B-9E5C-5852303664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545C-F952-F232-614F-629DA97D6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2A253-337E-6B51-7D55-C91ADB2DC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9CC6B-51F8-05B5-5366-927EDC25ED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9E10BD-4A5A-1852-DAB3-B8F161950CDB}"/>
              </a:ext>
            </a:extLst>
          </p:cNvPr>
          <p:cNvSpPr>
            <a:spLocks noGrp="1"/>
          </p:cNvSpPr>
          <p:nvPr>
            <p:ph type="sldNum" sz="quarter" idx="5"/>
          </p:nvPr>
        </p:nvSpPr>
        <p:spPr/>
        <p:txBody>
          <a:bodyPr/>
          <a:lstStyle/>
          <a:p>
            <a:pPr>
              <a:defRPr/>
            </a:pPr>
            <a:fld id="{8C4377FC-F24F-704B-9E5C-5852303664E3}" type="slidenum">
              <a:rPr lang="en-GB" altLang="en-US" smtClean="0"/>
              <a:pPr>
                <a:defRPr/>
              </a:pPr>
              <a:t>1</a:t>
            </a:fld>
            <a:endParaRPr lang="en-GB" altLang="en-US"/>
          </a:p>
        </p:txBody>
      </p:sp>
    </p:spTree>
    <p:extLst>
      <p:ext uri="{BB962C8B-B14F-4D97-AF65-F5344CB8AC3E}">
        <p14:creationId xmlns:p14="http://schemas.microsoft.com/office/powerpoint/2010/main" val="91784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3</a:t>
            </a:fld>
            <a:endParaRPr lang="en-GB" altLang="en-US"/>
          </a:p>
        </p:txBody>
      </p:sp>
    </p:spTree>
    <p:extLst>
      <p:ext uri="{BB962C8B-B14F-4D97-AF65-F5344CB8AC3E}">
        <p14:creationId xmlns:p14="http://schemas.microsoft.com/office/powerpoint/2010/main" val="126773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D58DE-9D67-296A-C886-DE51C3F08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0A7-05A3-8E96-C4A6-70AB1FAC9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90A21-B9C4-29ED-DCAC-BD932F6A88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D26657-AEAB-9D70-72BC-D30D572E48E4}"/>
              </a:ext>
            </a:extLst>
          </p:cNvPr>
          <p:cNvSpPr>
            <a:spLocks noGrp="1"/>
          </p:cNvSpPr>
          <p:nvPr>
            <p:ph type="sldNum" sz="quarter" idx="5"/>
          </p:nvPr>
        </p:nvSpPr>
        <p:spPr/>
        <p:txBody>
          <a:bodyPr/>
          <a:lstStyle/>
          <a:p>
            <a:pPr>
              <a:defRPr/>
            </a:pPr>
            <a:fld id="{8C4377FC-F24F-704B-9E5C-5852303664E3}" type="slidenum">
              <a:rPr lang="en-GB" altLang="en-US" smtClean="0"/>
              <a:pPr>
                <a:defRPr/>
              </a:pPr>
              <a:t>4</a:t>
            </a:fld>
            <a:endParaRPr lang="en-GB" altLang="en-US"/>
          </a:p>
        </p:txBody>
      </p:sp>
    </p:spTree>
    <p:extLst>
      <p:ext uri="{BB962C8B-B14F-4D97-AF65-F5344CB8AC3E}">
        <p14:creationId xmlns:p14="http://schemas.microsoft.com/office/powerpoint/2010/main" val="10064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8</a:t>
            </a:fld>
            <a:endParaRPr lang="en-GB" altLang="en-US"/>
          </a:p>
        </p:txBody>
      </p:sp>
    </p:spTree>
    <p:extLst>
      <p:ext uri="{BB962C8B-B14F-4D97-AF65-F5344CB8AC3E}">
        <p14:creationId xmlns:p14="http://schemas.microsoft.com/office/powerpoint/2010/main" val="4182559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10</a:t>
            </a:fld>
            <a:endParaRPr lang="en-GB" altLang="en-US"/>
          </a:p>
        </p:txBody>
      </p:sp>
    </p:spTree>
    <p:extLst>
      <p:ext uri="{BB962C8B-B14F-4D97-AF65-F5344CB8AC3E}">
        <p14:creationId xmlns:p14="http://schemas.microsoft.com/office/powerpoint/2010/main" val="106876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6089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28650" y="1412776"/>
            <a:ext cx="3778250" cy="3959225"/>
          </a:xfrm>
          <a:prstGeom prst="rect">
            <a:avLst/>
          </a:prstGeom>
        </p:spPr>
        <p:txBody>
          <a:bodyPr/>
          <a:lstStyle>
            <a:lvl1pPr marL="450850" indent="-450850" defTabSz="698400">
              <a:spcBef>
                <a:spcPts val="600"/>
              </a:spcBef>
              <a:buBlip>
                <a:blip r:embed="rId2"/>
              </a:buBlip>
              <a:tabLst/>
              <a:defRPr sz="3600"/>
            </a:lvl1pPr>
            <a:lvl2pPr marL="407988" indent="174625">
              <a:tabLst/>
              <a:defRPr sz="2800"/>
            </a:lvl2pPr>
          </a:lstStyle>
          <a:p>
            <a:pPr marL="447675" lvl="0" indent="-447675">
              <a:buBlip>
                <a:blip r:embed="rId2"/>
              </a:buBlip>
            </a:pPr>
            <a:r>
              <a:rPr lang="en-GB" sz="320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561823" y="1412776"/>
            <a:ext cx="3778250" cy="3959225"/>
          </a:xfrm>
          <a:prstGeom prst="rect">
            <a:avLst/>
          </a:prstGeom>
        </p:spPr>
        <p:txBody>
          <a:bodyPr/>
          <a:lstStyle>
            <a:lvl1pPr marL="447675" indent="-447675">
              <a:buBlip>
                <a:blip r:embed="rId2"/>
              </a:buBlip>
              <a:defRPr/>
            </a:lvl1pPr>
            <a:lvl2pPr marL="806450" indent="-361950">
              <a:tabLst/>
              <a:defRPr/>
            </a:lvl2pPr>
          </a:lstStyle>
          <a:p>
            <a:pPr marL="447675" indent="-447675">
              <a:buBlip>
                <a:blip r:embed="rId2"/>
              </a:buBlip>
            </a:pPr>
            <a:r>
              <a:rPr lang="en-GB" sz="320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7" name="Slide Number Placeholder 6">
            <a:extLst>
              <a:ext uri="{FF2B5EF4-FFF2-40B4-BE49-F238E27FC236}">
                <a16:creationId xmlns:a16="http://schemas.microsoft.com/office/drawing/2014/main" id="{55F1F35F-A603-9D4C-8EBF-D58D960ECBC9}"/>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418512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01303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FA-F290-33E7-CB4A-ADAB2085F0B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E638D4-0C7A-FED6-E6EA-C4ED337A26F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1072A4-4FA0-EAAC-1A2F-58C60CF91662}"/>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5" name="Footer Placeholder 4">
            <a:extLst>
              <a:ext uri="{FF2B5EF4-FFF2-40B4-BE49-F238E27FC236}">
                <a16:creationId xmlns:a16="http://schemas.microsoft.com/office/drawing/2014/main" id="{CB1CE1C9-51D2-3F56-C921-DEF8874C1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A35DBE-3C71-16CD-3272-3EF1EF90263E}"/>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1140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6004-A867-8F1B-59C5-5E02A8447C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FBA00B-4188-A696-E8C0-5BE78529D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1920D3-33BB-9BD6-945B-558CF6444623}"/>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5" name="Footer Placeholder 4">
            <a:extLst>
              <a:ext uri="{FF2B5EF4-FFF2-40B4-BE49-F238E27FC236}">
                <a16:creationId xmlns:a16="http://schemas.microsoft.com/office/drawing/2014/main" id="{BA0C6CF8-8456-4F66-4A17-6D5C4664B1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9175A4-521A-A8F7-4295-06791857B0C1}"/>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290694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F612-A475-5E61-4F6F-F6D278E22D6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A5C133-00EC-8781-43CB-575D19C9FFB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C769AB-BB88-9B19-1C44-B47EA6007C7C}"/>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5" name="Footer Placeholder 4">
            <a:extLst>
              <a:ext uri="{FF2B5EF4-FFF2-40B4-BE49-F238E27FC236}">
                <a16:creationId xmlns:a16="http://schemas.microsoft.com/office/drawing/2014/main" id="{59B7A0EF-B090-4CD4-517F-F0ED5547E1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F47013-5A8D-4050-142E-AE05DBC43D97}"/>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397086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4BB1-9FDF-5CBB-4F3F-1B5A6C80FA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CB4B91-D242-6498-0EA8-5F2CE78C81D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B8CC52-435C-E2ED-4FA6-5DCCDB64613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02C9A9-F00C-E5E9-2199-5C9E1115F44B}"/>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6" name="Footer Placeholder 5">
            <a:extLst>
              <a:ext uri="{FF2B5EF4-FFF2-40B4-BE49-F238E27FC236}">
                <a16:creationId xmlns:a16="http://schemas.microsoft.com/office/drawing/2014/main" id="{2C1CB2C1-8818-1FE8-AD68-676A8E8CC2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C72BA8-F0C4-C04C-5925-2D5BB0DE82A7}"/>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292882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D0E1-D7E6-F197-FBD4-D331CDFD213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0DE360-C67F-5A32-A4AC-E07F60AF1C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A60ED0-8193-DC23-6CF7-3282E18DFDC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151BF2-20E0-2D02-B4A1-EEDC4C315D1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7FFE9-49A7-2A4E-9D96-B5690BD127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A3E625-BDE9-DFFA-3CDE-B723DE050FF4}"/>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8" name="Footer Placeholder 7">
            <a:extLst>
              <a:ext uri="{FF2B5EF4-FFF2-40B4-BE49-F238E27FC236}">
                <a16:creationId xmlns:a16="http://schemas.microsoft.com/office/drawing/2014/main" id="{EF155994-8D22-645B-C01E-BA69474FB8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1D3AF1-3A45-E281-499E-F7D6E5B807BA}"/>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337695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E3B8-479C-C203-63DE-35E5EFA91A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DEE640-CEA1-1CB3-DDA9-21686678D523}"/>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4" name="Footer Placeholder 3">
            <a:extLst>
              <a:ext uri="{FF2B5EF4-FFF2-40B4-BE49-F238E27FC236}">
                <a16:creationId xmlns:a16="http://schemas.microsoft.com/office/drawing/2014/main" id="{DC51B916-3A5D-2481-5EF7-84EFF60A4B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A0B36B-02A6-53DF-8A6E-4699129F50A1}"/>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37329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56D66-BBF4-5C59-0226-9B490C06624E}"/>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3" name="Footer Placeholder 2">
            <a:extLst>
              <a:ext uri="{FF2B5EF4-FFF2-40B4-BE49-F238E27FC236}">
                <a16:creationId xmlns:a16="http://schemas.microsoft.com/office/drawing/2014/main" id="{C1843971-20C2-AEC6-6109-EA92618C7D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3C9068-88C0-4B47-A2DD-8A6C4BF98252}"/>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02042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C68C-898C-F841-A4D4-C7D634A032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608CAE-F1C3-5060-CFA2-04314302455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A51D7F-7610-282D-FDE8-DB6F718E59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9099D-7260-BED6-A693-57962CE89469}"/>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6" name="Footer Placeholder 5">
            <a:extLst>
              <a:ext uri="{FF2B5EF4-FFF2-40B4-BE49-F238E27FC236}">
                <a16:creationId xmlns:a16="http://schemas.microsoft.com/office/drawing/2014/main" id="{1AD4B60A-BD56-7661-5AC9-ABEF091BFF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1F041A-D9D6-EE06-71E0-34DF0A81B06B}"/>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65054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170273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A43E-44BA-C75A-0526-56ED25E31B2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537AB6-38B6-04EA-DE73-068E3C8CE5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AC8FE48-CD64-FB9D-9AB2-9C23CD2A5B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53AAE-3962-7B14-DA70-766130964D2B}"/>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6" name="Footer Placeholder 5">
            <a:extLst>
              <a:ext uri="{FF2B5EF4-FFF2-40B4-BE49-F238E27FC236}">
                <a16:creationId xmlns:a16="http://schemas.microsoft.com/office/drawing/2014/main" id="{C96A0402-DF66-634B-0129-ACCA1C5AD0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3B14E9-5F18-BDE6-5036-74CE1462F54F}"/>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194769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8974-2D3B-352B-F2B2-D592647613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D1232A-D4AB-31C6-04EF-52784101B8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19DD8E-BF73-E1DA-5FA4-9A4FDCD9790D}"/>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5" name="Footer Placeholder 4">
            <a:extLst>
              <a:ext uri="{FF2B5EF4-FFF2-40B4-BE49-F238E27FC236}">
                <a16:creationId xmlns:a16="http://schemas.microsoft.com/office/drawing/2014/main" id="{CD3A1B5E-76BA-597C-5BA2-62AAF34619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2BC710-BFA0-D144-8AFA-686EB7588BA7}"/>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28214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B9246-69E5-0148-E870-64FFD6355B6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928E2B-C708-E52A-9686-64FB82C226C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2C2B3C-B831-78B6-6014-5D61CBD0DFD4}"/>
              </a:ext>
            </a:extLst>
          </p:cNvPr>
          <p:cNvSpPr>
            <a:spLocks noGrp="1"/>
          </p:cNvSpPr>
          <p:nvPr>
            <p:ph type="dt" sz="half" idx="10"/>
          </p:nvPr>
        </p:nvSpPr>
        <p:spPr/>
        <p:txBody>
          <a:bodyPr/>
          <a:lstStyle/>
          <a:p>
            <a:fld id="{01173CD4-BD21-4870-9D54-BFE0C69A8EFB}" type="datetimeFigureOut">
              <a:rPr lang="en-GB" smtClean="0"/>
              <a:t>14/10/2025</a:t>
            </a:fld>
            <a:endParaRPr lang="en-GB"/>
          </a:p>
        </p:txBody>
      </p:sp>
      <p:sp>
        <p:nvSpPr>
          <p:cNvPr id="5" name="Footer Placeholder 4">
            <a:extLst>
              <a:ext uri="{FF2B5EF4-FFF2-40B4-BE49-F238E27FC236}">
                <a16:creationId xmlns:a16="http://schemas.microsoft.com/office/drawing/2014/main" id="{21343881-F3E8-C5D0-4937-290FF1D29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73C0E0-138D-CB0D-62B6-2451B956E6CA}"/>
              </a:ext>
            </a:extLst>
          </p:cNvPr>
          <p:cNvSpPr>
            <a:spLocks noGrp="1"/>
          </p:cNvSpPr>
          <p:nvPr>
            <p:ph type="sldNum" sz="quarter" idx="12"/>
          </p:nvPr>
        </p:nvSpPr>
        <p:spPr/>
        <p:txBody>
          <a:bodyPr/>
          <a:lstStyle/>
          <a:p>
            <a:fld id="{B8918EEF-2FD1-463C-A6DC-34C7F0386076}" type="slidenum">
              <a:rPr lang="en-GB" smtClean="0"/>
              <a:t>‹#›</a:t>
            </a:fld>
            <a:endParaRPr lang="en-GB"/>
          </a:p>
        </p:txBody>
      </p:sp>
    </p:spTree>
    <p:extLst>
      <p:ext uri="{BB962C8B-B14F-4D97-AF65-F5344CB8AC3E}">
        <p14:creationId xmlns:p14="http://schemas.microsoft.com/office/powerpoint/2010/main" val="4798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124878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314345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72488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64189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76652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13898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108540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sma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1835150" y="2060848"/>
            <a:ext cx="5616575" cy="345571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93579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54295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A Template - Full page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47E864-8D36-F042-BC5C-99360AFDC3D4}"/>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
        <p:nvSpPr>
          <p:cNvPr id="4" name="Text Placeholder 3">
            <a:extLst>
              <a:ext uri="{FF2B5EF4-FFF2-40B4-BE49-F238E27FC236}">
                <a16:creationId xmlns:a16="http://schemas.microsoft.com/office/drawing/2014/main" id="{68B046CD-5BB7-A64D-B639-CEC4D78E96B1}"/>
              </a:ext>
            </a:extLst>
          </p:cNvPr>
          <p:cNvSpPr>
            <a:spLocks noGrp="1"/>
          </p:cNvSpPr>
          <p:nvPr>
            <p:ph type="body" sz="quarter" idx="11" hasCustomPrompt="1"/>
          </p:nvPr>
        </p:nvSpPr>
        <p:spPr>
          <a:xfrm>
            <a:off x="467544" y="692696"/>
            <a:ext cx="4248398" cy="2089150"/>
          </a:xfrm>
          <a:prstGeom prst="rect">
            <a:avLst/>
          </a:prstGeom>
        </p:spPr>
        <p:txBody>
          <a:bodyPr/>
          <a:lstStyle>
            <a:lvl1pPr>
              <a:defRPr b="1" i="0">
                <a:latin typeface="Mokoko XBold" panose="02060503020203020204" pitchFamily="18" charset="77"/>
                <a:cs typeface="Mokoko XBold" panose="02060503020203020204" pitchFamily="18" charset="77"/>
              </a:defRPr>
            </a:lvl1pPr>
          </a:lstStyle>
          <a:p>
            <a:pPr lvl="0"/>
            <a:r>
              <a:rPr lang="en-GB"/>
              <a:t>‘Short quote over photo’</a:t>
            </a:r>
            <a:endParaRPr lang="en-US"/>
          </a:p>
        </p:txBody>
      </p:sp>
    </p:spTree>
    <p:extLst>
      <p:ext uri="{BB962C8B-B14F-4D97-AF65-F5344CB8AC3E}">
        <p14:creationId xmlns:p14="http://schemas.microsoft.com/office/powerpoint/2010/main" val="294645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a:srcRect/>
          <a:stretch/>
        </p:blipFill>
        <p:spPr>
          <a:xfrm>
            <a:off x="-49621" y="-12676"/>
            <a:ext cx="9181561" cy="6886170"/>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a:stretch>
            <a:fillRect/>
          </a:stretch>
        </p:blipFill>
        <p:spPr>
          <a:xfrm>
            <a:off x="467544" y="5733256"/>
            <a:ext cx="1998536" cy="438036"/>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96870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2777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with 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36512" y="0"/>
            <a:ext cx="9180512" cy="6957392"/>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11072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75468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red event title">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FBBF20E2-C7F4-4545-8238-46D5ABB1E3C5}"/>
              </a:ext>
            </a:extLst>
          </p:cNvPr>
          <p:cNvSpPr txBox="1">
            <a:spLocks/>
          </p:cNvSpPr>
          <p:nvPr userDrawn="1"/>
        </p:nvSpPr>
        <p:spPr>
          <a:xfrm>
            <a:off x="539552" y="692696"/>
            <a:ext cx="7831782"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GB">
                <a:solidFill>
                  <a:schemeClr val="bg1"/>
                </a:solidFill>
              </a:rPr>
              <a:t>Event title goes here</a:t>
            </a:r>
            <a:endParaRPr lang="en-US">
              <a:solidFill>
                <a:schemeClr val="bg1"/>
              </a:solidFill>
            </a:endParaRPr>
          </a:p>
        </p:txBody>
      </p:sp>
      <p:sp>
        <p:nvSpPr>
          <p:cNvPr id="3" name="Text Placeholder 2">
            <a:extLst>
              <a:ext uri="{FF2B5EF4-FFF2-40B4-BE49-F238E27FC236}">
                <a16:creationId xmlns:a16="http://schemas.microsoft.com/office/drawing/2014/main" id="{304F8D0C-BEE0-4F45-AEDE-786F026C103A}"/>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bg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8358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Bullet slide 1">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98B1744-B702-DD42-AB65-AC3E90A300EC}"/>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20" name="Content Placeholder 19">
            <a:extLst>
              <a:ext uri="{FF2B5EF4-FFF2-40B4-BE49-F238E27FC236}">
                <a16:creationId xmlns:a16="http://schemas.microsoft.com/office/drawing/2014/main" id="{5EA112BD-3A00-844C-979E-9A36DF277562}"/>
              </a:ext>
            </a:extLst>
          </p:cNvPr>
          <p:cNvSpPr>
            <a:spLocks noGrp="1"/>
          </p:cNvSpPr>
          <p:nvPr>
            <p:ph sz="quarter" idx="12" hasCustomPrompt="1"/>
          </p:nvPr>
        </p:nvSpPr>
        <p:spPr>
          <a:xfrm>
            <a:off x="628650" y="1412776"/>
            <a:ext cx="7886700" cy="3744415"/>
          </a:xfrm>
          <a:prstGeom prst="rect">
            <a:avLst/>
          </a:prstGeom>
        </p:spPr>
        <p:txBody>
          <a:bodyPr/>
          <a:lstStyle>
            <a:lvl1pPr marL="450850" indent="-450850">
              <a:buSzPct val="80000"/>
              <a:buBlip>
                <a:blip r:embed="rId2"/>
              </a:buBlip>
              <a:tabLst/>
              <a:defRPr sz="2800"/>
            </a:lvl1pPr>
          </a:lstStyle>
          <a:p>
            <a:pPr marL="447675" indent="-447675">
              <a:buBlip>
                <a:blip r:embed="rId2"/>
              </a:buBlip>
            </a:pPr>
            <a:r>
              <a:rPr lang="en-GB" sz="3200"/>
              <a:t>Bullet point one</a:t>
            </a:r>
          </a:p>
          <a:p>
            <a:pPr marL="447675" indent="-447675">
              <a:buBlip>
                <a:blip r:embed="rId2"/>
              </a:buBlip>
            </a:pPr>
            <a:r>
              <a:rPr lang="en-GB" sz="3200"/>
              <a:t>Bullet point two</a:t>
            </a:r>
          </a:p>
          <a:p>
            <a:pPr marL="447675" indent="-447675">
              <a:buBlip>
                <a:blip r:embed="rId2"/>
              </a:buBlip>
            </a:pPr>
            <a:r>
              <a:rPr lang="en-GB" sz="3200"/>
              <a:t>Bullet point three</a:t>
            </a:r>
          </a:p>
        </p:txBody>
      </p:sp>
      <p:sp>
        <p:nvSpPr>
          <p:cNvPr id="21" name="Title Placeholder 9">
            <a:extLst>
              <a:ext uri="{FF2B5EF4-FFF2-40B4-BE49-F238E27FC236}">
                <a16:creationId xmlns:a16="http://schemas.microsoft.com/office/drawing/2014/main" id="{458D25EE-03BA-3742-9CC2-160C138E2939}"/>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b="1" i="0">
                <a:latin typeface="Mokoko XBold" panose="02060503020203020204" pitchFamily="18" charset="77"/>
                <a:cs typeface="Mokoko XBold" panose="02060503020203020204" pitchFamily="18" charset="77"/>
              </a:defRPr>
            </a:lvl1pPr>
          </a:lstStyle>
          <a:p>
            <a:r>
              <a:rPr lang="en-GB"/>
              <a:t>Sample title </a:t>
            </a:r>
            <a:endParaRPr lang="en-US"/>
          </a:p>
        </p:txBody>
      </p:sp>
    </p:spTree>
    <p:extLst>
      <p:ext uri="{BB962C8B-B14F-4D97-AF65-F5344CB8AC3E}">
        <p14:creationId xmlns:p14="http://schemas.microsoft.com/office/powerpoint/2010/main" val="15439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712788" indent="-288925">
              <a:buBlip>
                <a:blip r:embed="rId2"/>
              </a:buBlip>
              <a:tabLst/>
              <a:defRPr sz="2400"/>
            </a:lvl1pPr>
            <a:lvl2pPr marL="712788" indent="-288925">
              <a:tabLst/>
              <a:defRPr sz="2400"/>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40186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1.xml"/><Relationship Id="rId1" Type="http://schemas.openxmlformats.org/officeDocument/2006/relationships/slideLayout" Target="../slideLayouts/slideLayout33.xml"/><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2.xml"/><Relationship Id="rId1"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theme" Target="../theme/theme8.xml"/><Relationship Id="rId4"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theme" Target="../theme/theme9.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CEC3-7DB2-0B4E-AC64-A69A1A36E0EA}"/>
              </a:ext>
            </a:extLst>
          </p:cNvPr>
          <p:cNvSpPr>
            <a:spLocks noGrp="1"/>
          </p:cNvSpPr>
          <p:nvPr>
            <p:ph type="title"/>
          </p:nvPr>
        </p:nvSpPr>
        <p:spPr>
          <a:xfrm>
            <a:off x="1187624" y="365125"/>
            <a:ext cx="7327726" cy="5224115"/>
          </a:xfrm>
          <a:prstGeom prst="rect">
            <a:avLst/>
          </a:prstGeom>
        </p:spPr>
        <p:txBody>
          <a:bodyPr vert="horz" lIns="91440" tIns="45720" rIns="91440" bIns="45720" rtlCol="0" anchor="ctr">
            <a:noAutofit/>
          </a:bodyPr>
          <a:lstStyle/>
          <a:p>
            <a:r>
              <a:rPr lang="en-GB" sz="8000" spc="-150"/>
              <a:t>Short title </a:t>
            </a:r>
            <a:br>
              <a:rPr lang="en-GB" sz="8000" spc="-150"/>
            </a:br>
            <a:r>
              <a:rPr lang="en-GB" sz="8000" spc="-150"/>
              <a:t>to go here	</a:t>
            </a:r>
            <a:endParaRPr lang="en-US"/>
          </a:p>
        </p:txBody>
      </p:sp>
      <p:pic>
        <p:nvPicPr>
          <p:cNvPr id="4" name="Picture 3">
            <a:extLst>
              <a:ext uri="{FF2B5EF4-FFF2-40B4-BE49-F238E27FC236}">
                <a16:creationId xmlns:a16="http://schemas.microsoft.com/office/drawing/2014/main" id="{967C8D40-65B3-3143-ACAA-E2392412FD54}"/>
              </a:ext>
            </a:extLst>
          </p:cNvPr>
          <p:cNvPicPr>
            <a:picLocks noChangeAspect="1"/>
          </p:cNvPicPr>
          <p:nvPr userDrawn="1"/>
        </p:nvPicPr>
        <p:blipFill>
          <a:blip r:embed="rId4">
            <a:biLevel thresh="75000"/>
          </a:blip>
          <a:srcRect/>
          <a:stretch/>
        </p:blipFill>
        <p:spPr>
          <a:xfrm>
            <a:off x="0" y="716"/>
            <a:ext cx="9171160" cy="6878370"/>
          </a:xfrm>
          <a:prstGeom prst="rect">
            <a:avLst/>
          </a:prstGeom>
        </p:spPr>
      </p:pic>
    </p:spTree>
    <p:extLst>
      <p:ext uri="{BB962C8B-B14F-4D97-AF65-F5344CB8AC3E}">
        <p14:creationId xmlns:p14="http://schemas.microsoft.com/office/powerpoint/2010/main" val="226458532"/>
      </p:ext>
    </p:extLst>
  </p:cSld>
  <p:clrMap bg1="dk1" tx1="lt1" bg2="dk2" tx2="lt2" accent1="accent1" accent2="accent2" accent3="accent3" accent4="accent4" accent5="accent5" accent6="accent6" hlink="hlink" folHlink="folHlink"/>
  <p:sldLayoutIdLst>
    <p:sldLayoutId id="2147483719" r:id="rId1"/>
    <p:sldLayoutId id="214748373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8000" b="1" i="0" kern="1200">
          <a:solidFill>
            <a:srgbClr val="FF0000"/>
          </a:solidFill>
          <a:latin typeface="Mokoko Trial Extra Bold" panose="02060503020203020204" pitchFamily="18" charset="77"/>
          <a:ea typeface="+mj-ea"/>
          <a:cs typeface="Mokoko Trial Extra 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 id="214748372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055B3-2F5A-7642-A034-5BA57A3F850E}"/>
              </a:ext>
            </a:extLst>
          </p:cNvPr>
          <p:cNvPicPr>
            <a:picLocks noChangeAspect="1"/>
          </p:cNvPicPr>
          <p:nvPr userDrawn="1"/>
        </p:nvPicPr>
        <p:blipFill>
          <a:blip r:embed="rId3"/>
          <a:srcRect/>
          <a:stretch/>
        </p:blipFill>
        <p:spPr>
          <a:xfrm>
            <a:off x="-54035" y="-12355"/>
            <a:ext cx="9198035" cy="6898525"/>
          </a:xfrm>
          <a:prstGeom prst="rect">
            <a:avLst/>
          </a:prstGeom>
        </p:spPr>
      </p:pic>
      <p:pic>
        <p:nvPicPr>
          <p:cNvPr id="8" name="Picture 7" descr="A close up of a screen&#10;&#10;Description automatically generated">
            <a:extLst>
              <a:ext uri="{FF2B5EF4-FFF2-40B4-BE49-F238E27FC236}">
                <a16:creationId xmlns:a16="http://schemas.microsoft.com/office/drawing/2014/main" id="{DB0A5B7A-0079-5747-ADBA-8DB65BE6B406}"/>
              </a:ext>
            </a:extLst>
          </p:cNvPr>
          <p:cNvPicPr>
            <a:picLocks noChangeAspect="1"/>
          </p:cNvPicPr>
          <p:nvPr userDrawn="1"/>
        </p:nvPicPr>
        <p:blipFill>
          <a:blip r:embed="rId4"/>
          <a:stretch>
            <a:fillRect/>
          </a:stretch>
        </p:blipFill>
        <p:spPr>
          <a:xfrm>
            <a:off x="467544" y="5733256"/>
            <a:ext cx="1998536" cy="438036"/>
          </a:xfrm>
          <a:prstGeom prst="rect">
            <a:avLst/>
          </a:prstGeom>
        </p:spPr>
      </p:pic>
      <p:sp>
        <p:nvSpPr>
          <p:cNvPr id="5" name="TextBox 4">
            <a:extLst>
              <a:ext uri="{FF2B5EF4-FFF2-40B4-BE49-F238E27FC236}">
                <a16:creationId xmlns:a16="http://schemas.microsoft.com/office/drawing/2014/main" id="{948269B0-743A-BF4B-BB39-37EB83BD7AE5}"/>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510616865"/>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5ED5819-9A6E-A94D-A9A7-3A057E421EB1}"/>
              </a:ext>
            </a:extLst>
          </p:cNvPr>
          <p:cNvPicPr>
            <a:picLocks noChangeAspect="1"/>
          </p:cNvPicPr>
          <p:nvPr userDrawn="1"/>
        </p:nvPicPr>
        <p:blipFill>
          <a:blip r:embed="rId3"/>
          <a:stretch>
            <a:fillRect/>
          </a:stretch>
        </p:blipFill>
        <p:spPr>
          <a:xfrm>
            <a:off x="2182" y="0"/>
            <a:ext cx="9144000" cy="6858000"/>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4">
            <a:biLevel thresh="75000"/>
          </a:blip>
          <a:srcRect/>
          <a:stretch/>
        </p:blipFill>
        <p:spPr>
          <a:xfrm>
            <a:off x="-27161" y="0"/>
            <a:ext cx="9171161" cy="6878370"/>
          </a:xfrm>
          <a:prstGeom prst="rect">
            <a:avLst/>
          </a:prstGeom>
        </p:spPr>
      </p:pic>
      <p:sp>
        <p:nvSpPr>
          <p:cNvPr id="3" name="Title Placeholder 2">
            <a:extLst>
              <a:ext uri="{FF2B5EF4-FFF2-40B4-BE49-F238E27FC236}">
                <a16:creationId xmlns:a16="http://schemas.microsoft.com/office/drawing/2014/main" id="{343FC2F3-7621-8042-AD92-20122CFC311F}"/>
              </a:ext>
            </a:extLst>
          </p:cNvPr>
          <p:cNvSpPr>
            <a:spLocks noGrp="1"/>
          </p:cNvSpPr>
          <p:nvPr>
            <p:ph type="title"/>
          </p:nvPr>
        </p:nvSpPr>
        <p:spPr>
          <a:xfrm>
            <a:off x="644549" y="692696"/>
            <a:ext cx="7831782" cy="1296144"/>
          </a:xfrm>
          <a:prstGeom prst="rect">
            <a:avLst/>
          </a:prstGeom>
        </p:spPr>
        <p:txBody>
          <a:bodyPr vert="horz" lIns="91440" tIns="45720" rIns="91440" bIns="45720" rtlCol="0" anchor="ctr">
            <a:normAutofit/>
          </a:bodyPr>
          <a:lstStyle/>
          <a:p>
            <a:r>
              <a:rPr lang="en-GB"/>
              <a:t>Short title goes here</a:t>
            </a:r>
            <a:endParaRPr lang="en-US"/>
          </a:p>
        </p:txBody>
      </p:sp>
    </p:spTree>
    <p:extLst>
      <p:ext uri="{BB962C8B-B14F-4D97-AF65-F5344CB8AC3E}">
        <p14:creationId xmlns:p14="http://schemas.microsoft.com/office/powerpoint/2010/main" val="3217467318"/>
      </p:ext>
    </p:extLst>
  </p:cSld>
  <p:clrMap bg1="lt1" tx1="dk1" bg2="lt2" tx2="dk2" accent1="accent1" accent2="accent2" accent3="accent3" accent4="accent4" accent5="accent5" accent6="accent6" hlink="hlink" folHlink="folHlink"/>
  <p:sldLayoutIdLst>
    <p:sldLayoutId id="2147483720" r:id="rId1"/>
    <p:sldLayoutId id="214748373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2072854190"/>
      </p:ext>
    </p:extLst>
  </p:cSld>
  <p:clrMap bg1="lt1" tx1="dk1" bg2="lt2" tx2="dk2" accent1="accent1" accent2="accent2" accent3="accent3" accent4="accent4" accent5="accent5" accent6="accent6" hlink="hlink" folHlink="folHlink"/>
  <p:sldLayoutIdLst>
    <p:sldLayoutId id="214748373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1774051525"/>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3EC75-D0C0-704B-9C68-1779F1DA5550}"/>
              </a:ext>
            </a:extLst>
          </p:cNvPr>
          <p:cNvSpPr/>
          <p:nvPr userDrawn="1"/>
        </p:nvSpPr>
        <p:spPr>
          <a:xfrm>
            <a:off x="0" y="0"/>
            <a:ext cx="9144000" cy="6858000"/>
          </a:xfrm>
          <a:prstGeom prst="rect">
            <a:avLst/>
          </a:prstGeom>
          <a:solidFill>
            <a:srgbClr val="F12A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logo with white text&#10;&#10;Description automatically generated with medium confidence">
            <a:extLst>
              <a:ext uri="{FF2B5EF4-FFF2-40B4-BE49-F238E27FC236}">
                <a16:creationId xmlns:a16="http://schemas.microsoft.com/office/drawing/2014/main" id="{6B0FDA12-AE15-6241-ABBE-E7377EBDEE01}"/>
              </a:ext>
            </a:extLst>
          </p:cNvPr>
          <p:cNvPicPr>
            <a:picLocks noChangeAspect="1"/>
          </p:cNvPicPr>
          <p:nvPr userDrawn="1"/>
        </p:nvPicPr>
        <p:blipFill>
          <a:blip r:embed="rId3"/>
          <a:stretch>
            <a:fillRect/>
          </a:stretch>
        </p:blipFill>
        <p:spPr>
          <a:xfrm>
            <a:off x="1280" y="5569075"/>
            <a:ext cx="1762408" cy="1288925"/>
          </a:xfrm>
          <a:prstGeom prst="rect">
            <a:avLst/>
          </a:prstGeom>
        </p:spPr>
      </p:pic>
    </p:spTree>
    <p:extLst>
      <p:ext uri="{BB962C8B-B14F-4D97-AF65-F5344CB8AC3E}">
        <p14:creationId xmlns:p14="http://schemas.microsoft.com/office/powerpoint/2010/main" val="2928678850"/>
      </p:ext>
    </p:extLst>
  </p:cSld>
  <p:clrMap bg1="lt1" tx1="dk1" bg2="lt2" tx2="dk2" accent1="accent1" accent2="accent2" accent3="accent3" accent4="accent4" accent5="accent5" accent6="accent6" hlink="hlink" folHlink="folHlink"/>
  <p:sldLayoutIdLst>
    <p:sldLayoutId id="214748373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pic>
        <p:nvPicPr>
          <p:cNvPr id="6" name="Picture 5">
            <a:extLst>
              <a:ext uri="{FF2B5EF4-FFF2-40B4-BE49-F238E27FC236}">
                <a16:creationId xmlns:a16="http://schemas.microsoft.com/office/drawing/2014/main" id="{5E3F9EF1-646F-054A-BFC1-2D49FC67BFE1}"/>
              </a:ext>
            </a:extLst>
          </p:cNvPr>
          <p:cNvPicPr>
            <a:picLocks noChangeAspect="1"/>
          </p:cNvPicPr>
          <p:nvPr userDrawn="1"/>
        </p:nvPicPr>
        <p:blipFill>
          <a:blip r:embed="rId6">
            <a:biLevel thresh="75000"/>
          </a:blip>
          <a:srcRect/>
          <a:stretch/>
        </p:blipFill>
        <p:spPr>
          <a:xfrm>
            <a:off x="0" y="716"/>
            <a:ext cx="9171160" cy="6878370"/>
          </a:xfrm>
          <a:prstGeom prst="rect">
            <a:avLst/>
          </a:prstGeom>
        </p:spPr>
      </p:pic>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5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711200" indent="-711200" algn="l" rtl="0" eaLnBrk="1" fontAlgn="base" hangingPunct="1">
        <a:spcBef>
          <a:spcPct val="20000"/>
        </a:spcBef>
        <a:spcAft>
          <a:spcPct val="0"/>
        </a:spcAft>
        <a:buClr>
          <a:srgbClr val="FF0000"/>
        </a:buClr>
        <a:buFontTx/>
        <a:buBlip>
          <a:blip r:embed="rId7"/>
        </a:buBlip>
        <a:defRPr sz="3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77938" indent="-285750" algn="l" rtl="0" eaLnBrk="1" fontAlgn="base" hangingPunct="1">
        <a:spcBef>
          <a:spcPct val="20000"/>
        </a:spcBef>
        <a:spcAft>
          <a:spcPct val="0"/>
        </a:spcAft>
        <a:buClr>
          <a:schemeClr val="bg2"/>
        </a:buClr>
        <a:buFontTx/>
        <a:buBlip>
          <a:blip r:embed="rId8"/>
        </a:buBlip>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F7218-174E-2EAC-88BC-C69A6C53671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F59F91-A4C1-9143-8D23-58D6B92A49C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62E635-8BBF-3690-4D59-CB15F51F9B4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173CD4-BD21-4870-9D54-BFE0C69A8EFB}" type="datetimeFigureOut">
              <a:rPr lang="en-GB" smtClean="0"/>
              <a:t>14/10/2025</a:t>
            </a:fld>
            <a:endParaRPr lang="en-GB"/>
          </a:p>
        </p:txBody>
      </p:sp>
      <p:sp>
        <p:nvSpPr>
          <p:cNvPr id="5" name="Footer Placeholder 4">
            <a:extLst>
              <a:ext uri="{FF2B5EF4-FFF2-40B4-BE49-F238E27FC236}">
                <a16:creationId xmlns:a16="http://schemas.microsoft.com/office/drawing/2014/main" id="{6FA38169-0A1D-9E80-ADC5-5B02E533993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18B20DA-052E-857E-0E6F-8575D72A8AD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918EEF-2FD1-463C-A6DC-34C7F0386076}" type="slidenum">
              <a:rPr lang="en-GB" smtClean="0"/>
              <a:t>‹#›</a:t>
            </a:fld>
            <a:endParaRPr lang="en-GB"/>
          </a:p>
        </p:txBody>
      </p:sp>
    </p:spTree>
    <p:extLst>
      <p:ext uri="{BB962C8B-B14F-4D97-AF65-F5344CB8AC3E}">
        <p14:creationId xmlns:p14="http://schemas.microsoft.com/office/powerpoint/2010/main" val="87784498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26827123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2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3705928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6208A-9055-441D-14C1-6DCBDCCAD52E}"/>
            </a:ext>
          </a:extLst>
        </p:cNvPr>
        <p:cNvGrpSpPr/>
        <p:nvPr/>
      </p:nvGrpSpPr>
      <p:grpSpPr>
        <a:xfrm>
          <a:off x="0" y="0"/>
          <a:ext cx="0" cy="0"/>
          <a:chOff x="0" y="0"/>
          <a:chExt cx="0" cy="0"/>
        </a:xfrm>
      </p:grpSpPr>
      <p:pic>
        <p:nvPicPr>
          <p:cNvPr id="4" name="Picture 3" descr="A person holding two children&#10;&#10;AI-generated content may be incorrect.">
            <a:extLst>
              <a:ext uri="{FF2B5EF4-FFF2-40B4-BE49-F238E27FC236}">
                <a16:creationId xmlns:a16="http://schemas.microsoft.com/office/drawing/2014/main" id="{0E47F416-6E2A-776F-C5B2-A2AAD71D5EFD}"/>
              </a:ext>
            </a:extLst>
          </p:cNvPr>
          <p:cNvPicPr>
            <a:picLocks noChangeAspect="1"/>
          </p:cNvPicPr>
          <p:nvPr/>
        </p:nvPicPr>
        <p:blipFill>
          <a:blip r:embed="rId3"/>
          <a:srcRect l="5784" t="208" r="18569" b="-208"/>
          <a:stretch>
            <a:fillRect/>
          </a:stretch>
        </p:blipFill>
        <p:spPr>
          <a:xfrm>
            <a:off x="1669668" y="-762"/>
            <a:ext cx="7474332" cy="6894296"/>
          </a:xfrm>
          <a:prstGeom prst="rect">
            <a:avLst/>
          </a:prstGeom>
        </p:spPr>
      </p:pic>
      <p:sp>
        <p:nvSpPr>
          <p:cNvPr id="7" name="Manual Input 6">
            <a:extLst>
              <a:ext uri="{FF2B5EF4-FFF2-40B4-BE49-F238E27FC236}">
                <a16:creationId xmlns:a16="http://schemas.microsoft.com/office/drawing/2014/main" id="{E04D76AD-5C97-BAEC-C73A-0CA94402619F}"/>
              </a:ext>
            </a:extLst>
          </p:cNvPr>
          <p:cNvSpPr/>
          <p:nvPr/>
        </p:nvSpPr>
        <p:spPr>
          <a:xfrm rot="10800000" flipH="1">
            <a:off x="5901071" y="-1"/>
            <a:ext cx="3242927" cy="956931"/>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6">
            <a:extLst>
              <a:ext uri="{FF2B5EF4-FFF2-40B4-BE49-F238E27FC236}">
                <a16:creationId xmlns:a16="http://schemas.microsoft.com/office/drawing/2014/main" id="{56D0E245-DD34-F125-5620-D31212B03071}"/>
              </a:ext>
            </a:extLst>
          </p:cNvPr>
          <p:cNvSpPr txBox="1">
            <a:spLocks/>
          </p:cNvSpPr>
          <p:nvPr/>
        </p:nvSpPr>
        <p:spPr>
          <a:xfrm>
            <a:off x="6007396" y="126472"/>
            <a:ext cx="3136604" cy="830459"/>
          </a:xfrm>
          <a:prstGeom prst="rect">
            <a:avLst/>
          </a:prstGeom>
          <a:effectLst/>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Chance with her baby, </a:t>
            </a: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Siborge</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her son, </a:t>
            </a: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Pacifique</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outside their temporary shelter in </a:t>
            </a:r>
            <a:r>
              <a:rPr lang="en-GB"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Katashola</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Camp.</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Manual Input 4">
            <a:extLst>
              <a:ext uri="{FF2B5EF4-FFF2-40B4-BE49-F238E27FC236}">
                <a16:creationId xmlns:a16="http://schemas.microsoft.com/office/drawing/2014/main" id="{26A57592-56E1-57E4-C594-EFBB9CD26F96}"/>
              </a:ext>
            </a:extLst>
          </p:cNvPr>
          <p:cNvSpPr/>
          <p:nvPr/>
        </p:nvSpPr>
        <p:spPr>
          <a:xfrm rot="5400000">
            <a:off x="-1282687" y="1282687"/>
            <a:ext cx="6893534" cy="4328160"/>
          </a:xfrm>
          <a:prstGeom prst="flowChartManualInpu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A681BE7-95F9-46D2-CB01-C66129DB42DC}"/>
              </a:ext>
            </a:extLst>
          </p:cNvPr>
          <p:cNvPicPr/>
          <p:nvPr/>
        </p:nvPicPr>
        <p:blipFill>
          <a:blip r:embed="rId4"/>
          <a:srcRect/>
          <a:stretch/>
        </p:blipFill>
        <p:spPr>
          <a:xfrm>
            <a:off x="231012" y="126471"/>
            <a:ext cx="3585079" cy="4448046"/>
          </a:xfrm>
          <a:prstGeom prst="rect">
            <a:avLst/>
          </a:prstGeom>
        </p:spPr>
      </p:pic>
      <p:sp>
        <p:nvSpPr>
          <p:cNvPr id="17" name="Content Placeholder 6">
            <a:extLst>
              <a:ext uri="{FF2B5EF4-FFF2-40B4-BE49-F238E27FC236}">
                <a16:creationId xmlns:a16="http://schemas.microsoft.com/office/drawing/2014/main" id="{8B4E07FF-2B72-8835-E0B1-7265084D0D12}"/>
              </a:ext>
            </a:extLst>
          </p:cNvPr>
          <p:cNvSpPr txBox="1">
            <a:spLocks/>
          </p:cNvSpPr>
          <p:nvPr/>
        </p:nvSpPr>
        <p:spPr>
          <a:xfrm>
            <a:off x="603859" y="4856925"/>
            <a:ext cx="3340819" cy="216308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bg1"/>
                </a:solidFill>
                <a:latin typeface="Arial" panose="020B0604020202020204" pitchFamily="34" charset="0"/>
                <a:ea typeface="Open Sans" panose="020B0606030504020204" pitchFamily="34" charset="0"/>
                <a:cs typeface="Arial" panose="020B0604020202020204" pitchFamily="34" charset="0"/>
              </a:rPr>
              <a:t>‘And she gave birth to her firstborn son and wrapped him in bands of cloth and laid him in a manger, because there was no place in the guest room.’</a:t>
            </a:r>
          </a:p>
          <a:p>
            <a:r>
              <a:rPr lang="en-GB" sz="1400" b="0" dirty="0">
                <a:solidFill>
                  <a:schemeClr val="bg1"/>
                </a:solidFill>
                <a:latin typeface="Arial" panose="020B0604020202020204" pitchFamily="34" charset="0"/>
                <a:ea typeface="Open Sans" panose="020B0606030504020204" pitchFamily="34" charset="0"/>
                <a:cs typeface="Arial" panose="020B0604020202020204" pitchFamily="34" charset="0"/>
              </a:rPr>
              <a:t>(Luke 2:7)</a:t>
            </a:r>
            <a:endParaRPr lang="en-US" sz="1400" b="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42604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background with white text&#10;&#10;AI-generated content may be incorrect.">
            <a:extLst>
              <a:ext uri="{FF2B5EF4-FFF2-40B4-BE49-F238E27FC236}">
                <a16:creationId xmlns:a16="http://schemas.microsoft.com/office/drawing/2014/main" id="{22C1F128-E29F-82FD-7343-8D3FD8602AA3}"/>
              </a:ext>
            </a:extLst>
          </p:cNvPr>
          <p:cNvPicPr/>
          <p:nvPr/>
        </p:nvPicPr>
        <p:blipFill>
          <a:blip r:embed="rId3"/>
          <a:stretch>
            <a:fillRect/>
          </a:stretch>
        </p:blipFill>
        <p:spPr>
          <a:xfrm>
            <a:off x="-137652" y="-51620"/>
            <a:ext cx="9281652" cy="6961239"/>
          </a:xfrm>
          <a:prstGeom prst="rect">
            <a:avLst/>
          </a:prstGeom>
        </p:spPr>
      </p:pic>
    </p:spTree>
    <p:extLst>
      <p:ext uri="{BB962C8B-B14F-4D97-AF65-F5344CB8AC3E}">
        <p14:creationId xmlns:p14="http://schemas.microsoft.com/office/powerpoint/2010/main" val="16232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F3A83-FA76-2AD6-C7C9-71F73DC0F699}"/>
            </a:ext>
          </a:extLst>
        </p:cNvPr>
        <p:cNvGrpSpPr/>
        <p:nvPr/>
      </p:nvGrpSpPr>
      <p:grpSpPr>
        <a:xfrm>
          <a:off x="0" y="0"/>
          <a:ext cx="0" cy="0"/>
          <a:chOff x="0" y="0"/>
          <a:chExt cx="0" cy="0"/>
        </a:xfrm>
      </p:grpSpPr>
      <p:pic>
        <p:nvPicPr>
          <p:cNvPr id="6" name="Picture 5" descr="A tree with fruits and leaves&#10;&#10;AI-generated content may be incorrect.">
            <a:extLst>
              <a:ext uri="{FF2B5EF4-FFF2-40B4-BE49-F238E27FC236}">
                <a16:creationId xmlns:a16="http://schemas.microsoft.com/office/drawing/2014/main" id="{17E6CCED-B0C7-3764-44D4-1CC0F6080D5A}"/>
              </a:ext>
            </a:extLst>
          </p:cNvPr>
          <p:cNvPicPr>
            <a:picLocks noChangeAspect="1"/>
          </p:cNvPicPr>
          <p:nvPr/>
        </p:nvPicPr>
        <p:blipFill>
          <a:blip r:embed="rId2"/>
          <a:srcRect t="4527" r="48633"/>
          <a:stretch>
            <a:fillRect/>
          </a:stretch>
        </p:blipFill>
        <p:spPr>
          <a:xfrm>
            <a:off x="3257296" y="-41167"/>
            <a:ext cx="6616700" cy="6899167"/>
          </a:xfrm>
          <a:prstGeom prst="rect">
            <a:avLst/>
          </a:prstGeom>
        </p:spPr>
      </p:pic>
      <p:sp>
        <p:nvSpPr>
          <p:cNvPr id="2" name="Rectangle 1">
            <a:extLst>
              <a:ext uri="{FF2B5EF4-FFF2-40B4-BE49-F238E27FC236}">
                <a16:creationId xmlns:a16="http://schemas.microsoft.com/office/drawing/2014/main" id="{7984674A-E43D-86DD-D053-E64622AE441B}"/>
              </a:ext>
            </a:extLst>
          </p:cNvPr>
          <p:cNvSpPr/>
          <p:nvPr/>
        </p:nvSpPr>
        <p:spPr>
          <a:xfrm rot="187290">
            <a:off x="-512737" y="-204375"/>
            <a:ext cx="5381337" cy="7464457"/>
          </a:xfrm>
          <a:prstGeom prst="rec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4C50E4-03D0-65DC-E44E-C427EDFF3085}"/>
              </a:ext>
            </a:extLst>
          </p:cNvPr>
          <p:cNvSpPr txBox="1"/>
          <p:nvPr/>
        </p:nvSpPr>
        <p:spPr>
          <a:xfrm>
            <a:off x="581425" y="878102"/>
            <a:ext cx="3599484" cy="1569660"/>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The Democratic Republic of Congo (DRC)</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has vast amounts of natural resources</a:t>
            </a:r>
            <a:r>
              <a:rPr lang="en-US" dirty="0">
                <a:latin typeface="Open Sans" panose="020B0606030504020204" pitchFamily="34" charset="0"/>
                <a:ea typeface="Open Sans" panose="020B0606030504020204" pitchFamily="34" charset="0"/>
                <a:cs typeface="Open Sans" panose="020B0606030504020204" pitchFamily="34" charset="0"/>
              </a:rPr>
              <a:t>.</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6622B26-0FC2-6965-66D6-2E65C8508D8D}"/>
              </a:ext>
            </a:extLst>
          </p:cNvPr>
          <p:cNvSpPr txBox="1"/>
          <p:nvPr/>
        </p:nvSpPr>
        <p:spPr>
          <a:xfrm>
            <a:off x="581425" y="2612004"/>
            <a:ext cx="3777925" cy="1569660"/>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Over centuries these resources have been exploited by wealthier countries.</a:t>
            </a:r>
            <a:endParaRPr lang="en-GB" dirty="0"/>
          </a:p>
        </p:txBody>
      </p:sp>
      <p:sp>
        <p:nvSpPr>
          <p:cNvPr id="12" name="Parallelogram 11">
            <a:extLst>
              <a:ext uri="{FF2B5EF4-FFF2-40B4-BE49-F238E27FC236}">
                <a16:creationId xmlns:a16="http://schemas.microsoft.com/office/drawing/2014/main" id="{4DD514CB-FD4E-0F72-3404-3316B605C3AA}"/>
              </a:ext>
            </a:extLst>
          </p:cNvPr>
          <p:cNvSpPr/>
          <p:nvPr/>
        </p:nvSpPr>
        <p:spPr>
          <a:xfrm>
            <a:off x="650037" y="4345906"/>
            <a:ext cx="3530872" cy="2119278"/>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FB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C6A794-AF0B-F7E4-B2D9-946D88E7D14E}"/>
              </a:ext>
            </a:extLst>
          </p:cNvPr>
          <p:cNvSpPr txBox="1"/>
          <p:nvPr/>
        </p:nvSpPr>
        <p:spPr>
          <a:xfrm>
            <a:off x="788643" y="4676433"/>
            <a:ext cx="2902207" cy="1323439"/>
          </a:xfrm>
          <a:prstGeom prst="rect">
            <a:avLst/>
          </a:prstGeom>
          <a:noFill/>
        </p:spPr>
        <p:txBody>
          <a:bodyPr wrap="square" lIns="91440" tIns="45720" rIns="91440" bIns="45720" anchor="t">
            <a:spAutoFit/>
          </a:bodyPr>
          <a:lstStyle/>
          <a:p>
            <a:r>
              <a:rPr lang="en-US" sz="2000" b="1" dirty="0">
                <a:solidFill>
                  <a:srgbClr val="171B1E"/>
                </a:solidFill>
                <a:latin typeface="Open Sans" panose="020B0606030504020204" pitchFamily="34" charset="0"/>
                <a:ea typeface="Open Sans" panose="020B0606030504020204" pitchFamily="34" charset="0"/>
                <a:cs typeface="Open Sans" panose="020B0606030504020204" pitchFamily="34" charset="0"/>
              </a:rPr>
              <a:t>It’s likely your </a:t>
            </a:r>
          </a:p>
          <a:p>
            <a:r>
              <a:rPr lang="en-US" sz="2000" b="1" dirty="0">
                <a:solidFill>
                  <a:srgbClr val="171B1E"/>
                </a:solidFill>
                <a:latin typeface="Open Sans"/>
                <a:ea typeface="Open Sans"/>
                <a:cs typeface="Open Sans"/>
              </a:rPr>
              <a:t>mobile phone includes materials from the DRC</a:t>
            </a:r>
            <a:r>
              <a:rPr lang="en-US" sz="2000" dirty="0">
                <a:solidFill>
                  <a:srgbClr val="171B1E"/>
                </a:solidFill>
                <a:latin typeface="Open Sans"/>
                <a:ea typeface="Open Sans"/>
                <a:cs typeface="Open Sans"/>
              </a:rPr>
              <a:t>.</a:t>
            </a:r>
            <a:endParaRPr lang="en-GB" sz="2000" dirty="0">
              <a:solidFill>
                <a:srgbClr val="171B1E"/>
              </a:solidFill>
              <a:cs typeface="Arial" panose="020B0604020202020204" pitchFamily="34" charset="0"/>
            </a:endParaRPr>
          </a:p>
        </p:txBody>
      </p:sp>
      <p:sp>
        <p:nvSpPr>
          <p:cNvPr id="7" name="Manual Input 6">
            <a:extLst>
              <a:ext uri="{FF2B5EF4-FFF2-40B4-BE49-F238E27FC236}">
                <a16:creationId xmlns:a16="http://schemas.microsoft.com/office/drawing/2014/main" id="{B291A772-184C-5324-65CF-84F5667F6744}"/>
              </a:ext>
            </a:extLst>
          </p:cNvPr>
          <p:cNvSpPr/>
          <p:nvPr/>
        </p:nvSpPr>
        <p:spPr>
          <a:xfrm flipH="1">
            <a:off x="6913417" y="6054382"/>
            <a:ext cx="2350790" cy="8018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6">
            <a:extLst>
              <a:ext uri="{FF2B5EF4-FFF2-40B4-BE49-F238E27FC236}">
                <a16:creationId xmlns:a16="http://schemas.microsoft.com/office/drawing/2014/main" id="{5D8878BB-DC1A-CF88-F216-7E874B4E92D1}"/>
              </a:ext>
            </a:extLst>
          </p:cNvPr>
          <p:cNvSpPr txBox="1">
            <a:spLocks/>
          </p:cNvSpPr>
          <p:nvPr/>
        </p:nvSpPr>
        <p:spPr>
          <a:xfrm>
            <a:off x="7181545" y="6337382"/>
            <a:ext cx="2082663" cy="520618"/>
          </a:xfrm>
          <a:prstGeom prst="rect">
            <a:avLst/>
          </a:prstGeom>
          <a:noFill/>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Coffee beans growing in the DRC</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descr="A red hand holding a white cell phone&#10;&#10;AI-generated content may be incorrect.">
            <a:extLst>
              <a:ext uri="{FF2B5EF4-FFF2-40B4-BE49-F238E27FC236}">
                <a16:creationId xmlns:a16="http://schemas.microsoft.com/office/drawing/2014/main" id="{0960C2FF-1F09-42A0-FDA9-F589E431C1DD}"/>
              </a:ext>
            </a:extLst>
          </p:cNvPr>
          <p:cNvPicPr>
            <a:picLocks noChangeAspect="1"/>
          </p:cNvPicPr>
          <p:nvPr/>
        </p:nvPicPr>
        <p:blipFill>
          <a:blip r:embed="rId3"/>
          <a:stretch>
            <a:fillRect/>
          </a:stretch>
        </p:blipFill>
        <p:spPr>
          <a:xfrm rot="590451">
            <a:off x="2967780" y="3523679"/>
            <a:ext cx="2305507" cy="2305507"/>
          </a:xfrm>
          <a:prstGeom prst="rect">
            <a:avLst/>
          </a:prstGeom>
        </p:spPr>
      </p:pic>
    </p:spTree>
    <p:extLst>
      <p:ext uri="{BB962C8B-B14F-4D97-AF65-F5344CB8AC3E}">
        <p14:creationId xmlns:p14="http://schemas.microsoft.com/office/powerpoint/2010/main" val="413986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6E3A-66F3-5E04-2C98-D601D855C19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F7307FE-9114-88E5-B8EE-262DCEA34123}"/>
              </a:ext>
            </a:extLst>
          </p:cNvPr>
          <p:cNvPicPr>
            <a:picLocks noChangeAspect="1"/>
          </p:cNvPicPr>
          <p:nvPr/>
        </p:nvPicPr>
        <p:blipFill>
          <a:blip r:embed="rId3"/>
          <a:srcRect l="8692" r="16508"/>
          <a:stretch>
            <a:fillRect/>
          </a:stretch>
        </p:blipFill>
        <p:spPr>
          <a:xfrm>
            <a:off x="0" y="-1781"/>
            <a:ext cx="9144000" cy="6858000"/>
          </a:xfrm>
          <a:prstGeom prst="rect">
            <a:avLst/>
          </a:prstGeom>
        </p:spPr>
      </p:pic>
      <p:sp>
        <p:nvSpPr>
          <p:cNvPr id="3" name="Manual Input 6">
            <a:extLst>
              <a:ext uri="{FF2B5EF4-FFF2-40B4-BE49-F238E27FC236}">
                <a16:creationId xmlns:a16="http://schemas.microsoft.com/office/drawing/2014/main" id="{79CB7B7B-76E0-C185-BE13-22D76E783A38}"/>
              </a:ext>
            </a:extLst>
          </p:cNvPr>
          <p:cNvSpPr/>
          <p:nvPr/>
        </p:nvSpPr>
        <p:spPr>
          <a:xfrm flipH="1">
            <a:off x="6549081" y="5820032"/>
            <a:ext cx="2715126" cy="103618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6">
            <a:extLst>
              <a:ext uri="{FF2B5EF4-FFF2-40B4-BE49-F238E27FC236}">
                <a16:creationId xmlns:a16="http://schemas.microsoft.com/office/drawing/2014/main" id="{E52000F6-532E-8D51-1971-ABDDD9B7B0ED}"/>
              </a:ext>
            </a:extLst>
          </p:cNvPr>
          <p:cNvSpPr txBox="1">
            <a:spLocks/>
          </p:cNvSpPr>
          <p:nvPr/>
        </p:nvSpPr>
        <p:spPr>
          <a:xfrm>
            <a:off x="6786083" y="6088756"/>
            <a:ext cx="2078209" cy="503039"/>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 camp for displaced people in South Kivu in the DRC.</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A black and red background with a black rectangle&#10;&#10;AI-generated content may be incorrect.">
            <a:extLst>
              <a:ext uri="{FF2B5EF4-FFF2-40B4-BE49-F238E27FC236}">
                <a16:creationId xmlns:a16="http://schemas.microsoft.com/office/drawing/2014/main" id="{24416240-E445-4F8B-1153-7DB85732E354}"/>
              </a:ext>
            </a:extLst>
          </p:cNvPr>
          <p:cNvPicPr>
            <a:picLocks noGrp="1" noRot="1" noMove="1" noResize="1" noEditPoints="1" noAdjustHandles="1" noChangeArrowheads="1" noChangeShapeType="1" noCrop="1"/>
          </p:cNvPicPr>
          <p:nvPr/>
        </p:nvPicPr>
        <p:blipFill>
          <a:blip r:embed="rId4"/>
          <a:stretch>
            <a:fillRect/>
          </a:stretch>
        </p:blipFill>
        <p:spPr>
          <a:xfrm rot="10800000">
            <a:off x="-1" y="-1782"/>
            <a:ext cx="9146376" cy="6859782"/>
          </a:xfrm>
          <a:prstGeom prst="rect">
            <a:avLst/>
          </a:prstGeom>
        </p:spPr>
      </p:pic>
      <p:sp>
        <p:nvSpPr>
          <p:cNvPr id="17" name="Parallelogram 11">
            <a:extLst>
              <a:ext uri="{FF2B5EF4-FFF2-40B4-BE49-F238E27FC236}">
                <a16:creationId xmlns:a16="http://schemas.microsoft.com/office/drawing/2014/main" id="{F979472F-8D4C-80D1-B894-FBC4CB687D40}"/>
              </a:ext>
            </a:extLst>
          </p:cNvPr>
          <p:cNvSpPr/>
          <p:nvPr/>
        </p:nvSpPr>
        <p:spPr>
          <a:xfrm>
            <a:off x="90225" y="3534033"/>
            <a:ext cx="4561145" cy="2727976"/>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8693660-63B6-F004-F024-5FF11E5911B6}"/>
              </a:ext>
            </a:extLst>
          </p:cNvPr>
          <p:cNvSpPr txBox="1"/>
          <p:nvPr/>
        </p:nvSpPr>
        <p:spPr>
          <a:xfrm>
            <a:off x="349538" y="3780432"/>
            <a:ext cx="4361936" cy="2308324"/>
          </a:xfrm>
          <a:prstGeom prst="rect">
            <a:avLst/>
          </a:prstGeom>
          <a:noFill/>
        </p:spPr>
        <p:txBody>
          <a:bodyPr wrap="square" rtlCol="0">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Exploitation and conflict mean millions of people in the DRC </a:t>
            </a:r>
          </a:p>
          <a:p>
            <a:r>
              <a:rPr lang="en-GB" sz="2000" dirty="0">
                <a:latin typeface="Open Sans" panose="020B0606030504020204" pitchFamily="34" charset="0"/>
                <a:ea typeface="Open Sans" panose="020B0606030504020204" pitchFamily="34" charset="0"/>
                <a:cs typeface="Open Sans" panose="020B0606030504020204" pitchFamily="34" charset="0"/>
              </a:rPr>
              <a:t>live in extreme poverty.</a:t>
            </a:r>
            <a:br>
              <a:rPr lang="en-GB" sz="2000" dirty="0">
                <a:latin typeface="Open Sans" panose="020B0606030504020204" pitchFamily="34" charset="0"/>
                <a:ea typeface="Open Sans" panose="020B0606030504020204" pitchFamily="34" charset="0"/>
                <a:cs typeface="Open Sans" panose="020B0606030504020204" pitchFamily="34" charset="0"/>
              </a:rPr>
            </a:b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70% of people lived on £1.50 </a:t>
            </a:r>
          </a:p>
          <a:p>
            <a:r>
              <a:rPr lang="en-GB" sz="2000" dirty="0">
                <a:latin typeface="Open Sans" panose="020B0606030504020204" pitchFamily="34" charset="0"/>
                <a:ea typeface="Open Sans" panose="020B0606030504020204" pitchFamily="34" charset="0"/>
                <a:cs typeface="Open Sans" panose="020B0606030504020204" pitchFamily="34" charset="0"/>
              </a:rPr>
              <a:t>a day or less in 2024.</a:t>
            </a:r>
          </a:p>
          <a:p>
            <a:endParaRPr lang="en-US" dirty="0"/>
          </a:p>
        </p:txBody>
      </p:sp>
      <p:pic>
        <p:nvPicPr>
          <p:cNvPr id="21" name="Picture 20" descr="A red and white hexagon with a white symbol on it&#10;&#10;AI-generated content may be incorrect.">
            <a:extLst>
              <a:ext uri="{FF2B5EF4-FFF2-40B4-BE49-F238E27FC236}">
                <a16:creationId xmlns:a16="http://schemas.microsoft.com/office/drawing/2014/main" id="{544C0FAB-54EA-B8EC-B260-37ABD8D92295}"/>
              </a:ext>
            </a:extLst>
          </p:cNvPr>
          <p:cNvPicPr>
            <a:picLocks noChangeAspect="1"/>
          </p:cNvPicPr>
          <p:nvPr/>
        </p:nvPicPr>
        <p:blipFill>
          <a:blip r:embed="rId5"/>
          <a:stretch>
            <a:fillRect/>
          </a:stretch>
        </p:blipFill>
        <p:spPr>
          <a:xfrm>
            <a:off x="3637547" y="5292704"/>
            <a:ext cx="1273136" cy="1419474"/>
          </a:xfrm>
          <a:prstGeom prst="rect">
            <a:avLst/>
          </a:prstGeom>
        </p:spPr>
      </p:pic>
    </p:spTree>
    <p:extLst>
      <p:ext uri="{BB962C8B-B14F-4D97-AF65-F5344CB8AC3E}">
        <p14:creationId xmlns:p14="http://schemas.microsoft.com/office/powerpoint/2010/main" val="153117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D66BA-506F-E1A9-6826-E45C9077F5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14E58C-CE50-D7C0-9D1D-31D1725182DF}"/>
              </a:ext>
            </a:extLst>
          </p:cNvPr>
          <p:cNvPicPr>
            <a:picLocks noChangeAspect="1"/>
          </p:cNvPicPr>
          <p:nvPr/>
        </p:nvPicPr>
        <p:blipFill>
          <a:blip r:embed="rId3"/>
          <a:srcRect l="3977" r="21223"/>
          <a:stretch>
            <a:fillRect/>
          </a:stretch>
        </p:blipFill>
        <p:spPr>
          <a:xfrm>
            <a:off x="-1" y="-2"/>
            <a:ext cx="9144002" cy="6858000"/>
          </a:xfrm>
          <a:prstGeom prst="rect">
            <a:avLst/>
          </a:prstGeom>
        </p:spPr>
      </p:pic>
      <p:sp>
        <p:nvSpPr>
          <p:cNvPr id="2" name="Rectangle 1">
            <a:extLst>
              <a:ext uri="{FF2B5EF4-FFF2-40B4-BE49-F238E27FC236}">
                <a16:creationId xmlns:a16="http://schemas.microsoft.com/office/drawing/2014/main" id="{5D0CB166-8E02-C45B-7719-802DE3DC4828}"/>
              </a:ext>
            </a:extLst>
          </p:cNvPr>
          <p:cNvSpPr/>
          <p:nvPr/>
        </p:nvSpPr>
        <p:spPr>
          <a:xfrm rot="187290">
            <a:off x="-1131408" y="-412413"/>
            <a:ext cx="5381337" cy="7464457"/>
          </a:xfrm>
          <a:prstGeom prst="rec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12663D8-3C03-8F0A-E4B1-088AA31D3F26}"/>
              </a:ext>
            </a:extLst>
          </p:cNvPr>
          <p:cNvSpPr txBox="1">
            <a:spLocks/>
          </p:cNvSpPr>
          <p:nvPr/>
        </p:nvSpPr>
        <p:spPr>
          <a:xfrm>
            <a:off x="454852" y="809909"/>
            <a:ext cx="3311930" cy="5784321"/>
          </a:xfrm>
          <a:prstGeom prst="rect">
            <a:avLst/>
          </a:prstGeom>
        </p:spPr>
        <p:txBody>
          <a:bodyPr wrap="square"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2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Today the DRC faces one of the largest humanitarian crises of our time.</a:t>
            </a:r>
          </a:p>
          <a:p>
            <a:pPr fontAlgn="auto">
              <a:lnSpc>
                <a:spcPct val="100000"/>
              </a:lnSpc>
              <a:spcAft>
                <a:spcPts val="0"/>
              </a:spcAft>
            </a:pPr>
            <a:endParaRPr lang="en-GB" sz="24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auto">
              <a:lnSpc>
                <a:spcPct val="100000"/>
              </a:lnSpc>
              <a:spcAft>
                <a:spcPts val="0"/>
              </a:spcAft>
            </a:pPr>
            <a:r>
              <a:rPr lang="en-GB" sz="2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Conflict between armed groups and government forces is forcing families to flee their homes.</a:t>
            </a:r>
          </a:p>
          <a:p>
            <a:pPr marL="274320" indent="-274320" fontAlgn="auto">
              <a:spcAft>
                <a:spcPts val="0"/>
              </a:spcAft>
              <a:buSzPct val="80000"/>
            </a:pPr>
            <a:endParaRPr lang="en-US" dirty="0">
              <a:solidFill>
                <a:schemeClr val="bg1"/>
              </a:solidFill>
            </a:endParaRPr>
          </a:p>
        </p:txBody>
      </p:sp>
      <p:pic>
        <p:nvPicPr>
          <p:cNvPr id="4" name="Picture 3" descr="A red bird with a branch in its beak&#10;&#10;AI-generated content may be incorrect.">
            <a:extLst>
              <a:ext uri="{FF2B5EF4-FFF2-40B4-BE49-F238E27FC236}">
                <a16:creationId xmlns:a16="http://schemas.microsoft.com/office/drawing/2014/main" id="{687CEB99-66C3-1AB7-4BAE-E1A8D0D187B0}"/>
              </a:ext>
            </a:extLst>
          </p:cNvPr>
          <p:cNvPicPr>
            <a:picLocks noChangeAspect="1"/>
          </p:cNvPicPr>
          <p:nvPr/>
        </p:nvPicPr>
        <p:blipFill>
          <a:blip r:embed="rId4"/>
          <a:stretch>
            <a:fillRect/>
          </a:stretch>
        </p:blipFill>
        <p:spPr>
          <a:xfrm>
            <a:off x="1424283" y="5314120"/>
            <a:ext cx="1032315" cy="1032315"/>
          </a:xfrm>
          <a:prstGeom prst="rect">
            <a:avLst/>
          </a:prstGeom>
        </p:spPr>
      </p:pic>
      <p:sp>
        <p:nvSpPr>
          <p:cNvPr id="10" name="Manual Input 6">
            <a:extLst>
              <a:ext uri="{FF2B5EF4-FFF2-40B4-BE49-F238E27FC236}">
                <a16:creationId xmlns:a16="http://schemas.microsoft.com/office/drawing/2014/main" id="{80CAC3F6-CDF0-971E-5480-5C9362A90274}"/>
              </a:ext>
            </a:extLst>
          </p:cNvPr>
          <p:cNvSpPr/>
          <p:nvPr/>
        </p:nvSpPr>
        <p:spPr>
          <a:xfrm rot="10800000">
            <a:off x="6120580" y="0"/>
            <a:ext cx="3023419" cy="97339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24B0A2-ADDA-8CE5-8F35-BD9CEAAF46F1}"/>
              </a:ext>
            </a:extLst>
          </p:cNvPr>
          <p:cNvSpPr txBox="1"/>
          <p:nvPr/>
        </p:nvSpPr>
        <p:spPr>
          <a:xfrm>
            <a:off x="6238570" y="177620"/>
            <a:ext cx="2905430" cy="523220"/>
          </a:xfrm>
          <a:prstGeom prst="rect">
            <a:avLst/>
          </a:prstGeom>
          <a:noFill/>
        </p:spPr>
        <p:txBody>
          <a:bodyPr wrap="square">
            <a:spAutoFit/>
          </a:bodyPr>
          <a:lstStyle/>
          <a:p>
            <a:pPr>
              <a:spcAft>
                <a:spcPts val="0"/>
              </a:spcAft>
            </a:pPr>
            <a:r>
              <a:rPr lang="en-GB" sz="1400" b="1" dirty="0" err="1">
                <a:latin typeface="Open Sans" panose="020B0606030504020204" pitchFamily="34" charset="0"/>
                <a:ea typeface="Open Sans" panose="020B0606030504020204" pitchFamily="34" charset="0"/>
                <a:cs typeface="Open Sans" panose="020B0606030504020204" pitchFamily="34" charset="0"/>
              </a:rPr>
              <a:t>Katashola</a:t>
            </a:r>
            <a:r>
              <a:rPr lang="en-GB" sz="1400" b="1" dirty="0">
                <a:latin typeface="Open Sans" panose="020B0606030504020204" pitchFamily="34" charset="0"/>
                <a:ea typeface="Open Sans" panose="020B0606030504020204" pitchFamily="34" charset="0"/>
                <a:cs typeface="Open Sans" panose="020B0606030504020204" pitchFamily="34" charset="0"/>
              </a:rPr>
              <a:t> Camp for displaced people in the DRC.</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047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43D08-8FC7-382D-273D-5CB4ED171E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E7535C-2BF2-35AC-807E-80991961CB33}"/>
              </a:ext>
            </a:extLst>
          </p:cNvPr>
          <p:cNvPicPr>
            <a:picLocks noChangeAspect="1"/>
          </p:cNvPicPr>
          <p:nvPr/>
        </p:nvPicPr>
        <p:blipFill>
          <a:blip r:embed="rId2"/>
          <a:stretch>
            <a:fillRect/>
          </a:stretch>
        </p:blipFill>
        <p:spPr>
          <a:xfrm>
            <a:off x="0" y="-529231"/>
            <a:ext cx="5145206" cy="7387231"/>
          </a:xfrm>
          <a:prstGeom prst="rect">
            <a:avLst/>
          </a:prstGeom>
        </p:spPr>
      </p:pic>
      <p:sp>
        <p:nvSpPr>
          <p:cNvPr id="3" name="Rectangle 2">
            <a:extLst>
              <a:ext uri="{FF2B5EF4-FFF2-40B4-BE49-F238E27FC236}">
                <a16:creationId xmlns:a16="http://schemas.microsoft.com/office/drawing/2014/main" id="{E676614E-7450-A51F-4483-E46A14186AF2}"/>
              </a:ext>
            </a:extLst>
          </p:cNvPr>
          <p:cNvSpPr/>
          <p:nvPr/>
        </p:nvSpPr>
        <p:spPr>
          <a:xfrm rot="187290">
            <a:off x="4948261" y="-148603"/>
            <a:ext cx="5381337" cy="7464457"/>
          </a:xfrm>
          <a:prstGeom prst="rect">
            <a:avLst/>
          </a:pr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EC50F-5A11-B684-BEF8-44E6BE952E78}"/>
              </a:ext>
            </a:extLst>
          </p:cNvPr>
          <p:cNvSpPr>
            <a:spLocks noGrp="1"/>
          </p:cNvSpPr>
          <p:nvPr>
            <p:ph type="title"/>
          </p:nvPr>
        </p:nvSpPr>
        <p:spPr>
          <a:xfrm>
            <a:off x="5145206" y="877764"/>
            <a:ext cx="3691235" cy="4824536"/>
          </a:xfrm>
        </p:spPr>
        <p:txBody>
          <a:bodyPr/>
          <a:lstStyle/>
          <a:p>
            <a:pPr algn="l"/>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Chance has eight children, including </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baby </a:t>
            </a:r>
            <a:r>
              <a:rPr lang="en-GB" sz="24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Siborge</a:t>
            </a: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She was forced to run from her home to escape armed conflict, shortly after giving birth.</a:t>
            </a: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She was separated from her husband and does not know where he is.</a:t>
            </a:r>
          </a:p>
        </p:txBody>
      </p:sp>
      <p:sp>
        <p:nvSpPr>
          <p:cNvPr id="12" name="Manual Input 6">
            <a:extLst>
              <a:ext uri="{FF2B5EF4-FFF2-40B4-BE49-F238E27FC236}">
                <a16:creationId xmlns:a16="http://schemas.microsoft.com/office/drawing/2014/main" id="{984FE497-F93B-91CD-48AD-7AB91B2C90D1}"/>
              </a:ext>
            </a:extLst>
          </p:cNvPr>
          <p:cNvSpPr/>
          <p:nvPr/>
        </p:nvSpPr>
        <p:spPr>
          <a:xfrm rot="10800000" flipH="1">
            <a:off x="-19764" y="27296"/>
            <a:ext cx="2715126" cy="103618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2"/>
              <a:gd name="connsiteY0" fmla="*/ 0 h 12276"/>
              <a:gd name="connsiteX1" fmla="*/ 10192 w 10192"/>
              <a:gd name="connsiteY1" fmla="*/ 2276 h 12276"/>
              <a:gd name="connsiteX2" fmla="*/ 10192 w 10192"/>
              <a:gd name="connsiteY2" fmla="*/ 12276 h 12276"/>
              <a:gd name="connsiteX3" fmla="*/ 192 w 10192"/>
              <a:gd name="connsiteY3" fmla="*/ 12276 h 12276"/>
              <a:gd name="connsiteX4" fmla="*/ 0 w 10192"/>
              <a:gd name="connsiteY4" fmla="*/ 0 h 12276"/>
              <a:gd name="connsiteX0" fmla="*/ 0 w 10240"/>
              <a:gd name="connsiteY0" fmla="*/ 0 h 12276"/>
              <a:gd name="connsiteX1" fmla="*/ 10240 w 10240"/>
              <a:gd name="connsiteY1" fmla="*/ 5969 h 12276"/>
              <a:gd name="connsiteX2" fmla="*/ 10192 w 10240"/>
              <a:gd name="connsiteY2" fmla="*/ 12276 h 12276"/>
              <a:gd name="connsiteX3" fmla="*/ 192 w 10240"/>
              <a:gd name="connsiteY3" fmla="*/ 12276 h 12276"/>
              <a:gd name="connsiteX4" fmla="*/ 0 w 10240"/>
              <a:gd name="connsiteY4" fmla="*/ 0 h 12276"/>
              <a:gd name="connsiteX0" fmla="*/ 0 w 10048"/>
              <a:gd name="connsiteY0" fmla="*/ 0 h 10527"/>
              <a:gd name="connsiteX1" fmla="*/ 10048 w 10048"/>
              <a:gd name="connsiteY1" fmla="*/ 4220 h 10527"/>
              <a:gd name="connsiteX2" fmla="*/ 10000 w 10048"/>
              <a:gd name="connsiteY2" fmla="*/ 10527 h 10527"/>
              <a:gd name="connsiteX3" fmla="*/ 0 w 10048"/>
              <a:gd name="connsiteY3" fmla="*/ 10527 h 10527"/>
              <a:gd name="connsiteX4" fmla="*/ 0 w 10048"/>
              <a:gd name="connsiteY4" fmla="*/ 0 h 10527"/>
              <a:gd name="connsiteX0" fmla="*/ 0 w 10048"/>
              <a:gd name="connsiteY0" fmla="*/ 0 h 8853"/>
              <a:gd name="connsiteX1" fmla="*/ 10048 w 10048"/>
              <a:gd name="connsiteY1" fmla="*/ 2546 h 8853"/>
              <a:gd name="connsiteX2" fmla="*/ 10000 w 10048"/>
              <a:gd name="connsiteY2" fmla="*/ 8853 h 8853"/>
              <a:gd name="connsiteX3" fmla="*/ 0 w 10048"/>
              <a:gd name="connsiteY3" fmla="*/ 8853 h 8853"/>
              <a:gd name="connsiteX4" fmla="*/ 0 w 10048"/>
              <a:gd name="connsiteY4" fmla="*/ 0 h 8853"/>
              <a:gd name="connsiteX0" fmla="*/ 0 w 10000"/>
              <a:gd name="connsiteY0" fmla="*/ 0 h 10000"/>
              <a:gd name="connsiteX1" fmla="*/ 10000 w 10000"/>
              <a:gd name="connsiteY1" fmla="*/ 1741 h 10000"/>
              <a:gd name="connsiteX2" fmla="*/ 9952 w 10000"/>
              <a:gd name="connsiteY2" fmla="*/ 10000 h 10000"/>
              <a:gd name="connsiteX3" fmla="*/ 0 w 10000"/>
              <a:gd name="connsiteY3" fmla="*/ 10000 h 10000"/>
              <a:gd name="connsiteX4" fmla="*/ 0 w 10000"/>
              <a:gd name="connsiteY4" fmla="*/ 0 h 10000"/>
              <a:gd name="connsiteX0" fmla="*/ 0 w 10000"/>
              <a:gd name="connsiteY0" fmla="*/ 0 h 10946"/>
              <a:gd name="connsiteX1" fmla="*/ 10000 w 10000"/>
              <a:gd name="connsiteY1" fmla="*/ 2687 h 10946"/>
              <a:gd name="connsiteX2" fmla="*/ 9952 w 10000"/>
              <a:gd name="connsiteY2" fmla="*/ 10946 h 10946"/>
              <a:gd name="connsiteX3" fmla="*/ 0 w 10000"/>
              <a:gd name="connsiteY3" fmla="*/ 10946 h 10946"/>
              <a:gd name="connsiteX4" fmla="*/ 0 w 10000"/>
              <a:gd name="connsiteY4" fmla="*/ 0 h 1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46">
                <a:moveTo>
                  <a:pt x="0" y="0"/>
                </a:moveTo>
                <a:lnTo>
                  <a:pt x="10000" y="2687"/>
                </a:lnTo>
                <a:cubicBezTo>
                  <a:pt x="9984" y="5061"/>
                  <a:pt x="9968" y="8572"/>
                  <a:pt x="9952" y="10946"/>
                </a:cubicBezTo>
                <a:lnTo>
                  <a:pt x="0" y="10946"/>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79352A-1F9B-DEC1-2C53-773C477AFDD7}"/>
              </a:ext>
            </a:extLst>
          </p:cNvPr>
          <p:cNvSpPr txBox="1"/>
          <p:nvPr/>
        </p:nvSpPr>
        <p:spPr>
          <a:xfrm>
            <a:off x="75150" y="354544"/>
            <a:ext cx="2525298" cy="523220"/>
          </a:xfrm>
          <a:prstGeom prst="rect">
            <a:avLst/>
          </a:prstGeom>
          <a:noFill/>
        </p:spPr>
        <p:txBody>
          <a:bodyPr wrap="square">
            <a:spAutoFit/>
          </a:bodyPr>
          <a:lstStyle/>
          <a:p>
            <a:pPr>
              <a:spcAft>
                <a:spcPts val="0"/>
              </a:spcAft>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Chance with baby </a:t>
            </a:r>
            <a:r>
              <a:rPr lang="en-GB"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Siborge</a:t>
            </a: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in </a:t>
            </a:r>
            <a:r>
              <a:rPr lang="en-GB"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Katashola</a:t>
            </a: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camp.</a:t>
            </a:r>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9310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hild in front of tents&#10;&#10;AI-generated content may be incorrect.">
            <a:extLst>
              <a:ext uri="{FF2B5EF4-FFF2-40B4-BE49-F238E27FC236}">
                <a16:creationId xmlns:a16="http://schemas.microsoft.com/office/drawing/2014/main" id="{8FFDD4EE-C5DA-19C4-66DD-79A9BE099421}"/>
              </a:ext>
            </a:extLst>
          </p:cNvPr>
          <p:cNvPicPr>
            <a:picLocks noChangeAspect="1"/>
          </p:cNvPicPr>
          <p:nvPr/>
        </p:nvPicPr>
        <p:blipFill>
          <a:blip r:embed="rId2"/>
          <a:stretch>
            <a:fillRect/>
          </a:stretch>
        </p:blipFill>
        <p:spPr>
          <a:xfrm>
            <a:off x="-25400" y="-723900"/>
            <a:ext cx="13520664" cy="7581900"/>
          </a:xfrm>
          <a:prstGeom prst="rect">
            <a:avLst/>
          </a:prstGeom>
        </p:spPr>
      </p:pic>
      <p:sp>
        <p:nvSpPr>
          <p:cNvPr id="11" name="Rectangle 10">
            <a:extLst>
              <a:ext uri="{FF2B5EF4-FFF2-40B4-BE49-F238E27FC236}">
                <a16:creationId xmlns:a16="http://schemas.microsoft.com/office/drawing/2014/main" id="{AB91AE40-66B2-E4E9-5344-B90515D0BA58}"/>
              </a:ext>
            </a:extLst>
          </p:cNvPr>
          <p:cNvSpPr/>
          <p:nvPr/>
        </p:nvSpPr>
        <p:spPr bwMode="auto">
          <a:xfrm>
            <a:off x="-330199" y="-723900"/>
            <a:ext cx="4561145" cy="7595677"/>
          </a:xfrm>
          <a:prstGeom prst="rect">
            <a:avLst/>
          </a:prstGeom>
          <a:solidFill>
            <a:srgbClr val="171B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 W3" charset="0"/>
            </a:endParaRPr>
          </a:p>
        </p:txBody>
      </p:sp>
      <p:sp>
        <p:nvSpPr>
          <p:cNvPr id="4" name="Parallelogram 11">
            <a:extLst>
              <a:ext uri="{FF2B5EF4-FFF2-40B4-BE49-F238E27FC236}">
                <a16:creationId xmlns:a16="http://schemas.microsoft.com/office/drawing/2014/main" id="{74B86658-EDF1-AB26-034A-CA63E9F37C10}"/>
              </a:ext>
            </a:extLst>
          </p:cNvPr>
          <p:cNvSpPr/>
          <p:nvPr/>
        </p:nvSpPr>
        <p:spPr>
          <a:xfrm rot="10800000">
            <a:off x="119987" y="374590"/>
            <a:ext cx="4561145" cy="2915569"/>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E978D4A-F784-00D7-D950-6DE6C3130294}"/>
              </a:ext>
            </a:extLst>
          </p:cNvPr>
          <p:cNvSpPr txBox="1">
            <a:spLocks/>
          </p:cNvSpPr>
          <p:nvPr/>
        </p:nvSpPr>
        <p:spPr>
          <a:xfrm>
            <a:off x="600554" y="695658"/>
            <a:ext cx="3872973" cy="2400300"/>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Here in the camp, people need food, clothes … we have nothing like blankets and mattresses. The life I am living with this baby is very painful. Even finding soap to wash him and his clothes is so difficult.</a:t>
            </a:r>
            <a:endParaRPr lang="en-GB" sz="1400" b="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6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Chance</a:t>
            </a:r>
          </a:p>
        </p:txBody>
      </p:sp>
      <p:sp>
        <p:nvSpPr>
          <p:cNvPr id="5" name="Title 1">
            <a:extLst>
              <a:ext uri="{FF2B5EF4-FFF2-40B4-BE49-F238E27FC236}">
                <a16:creationId xmlns:a16="http://schemas.microsoft.com/office/drawing/2014/main" id="{5C6A6CCF-22FC-0F87-9882-D8B9A3A3B483}"/>
              </a:ext>
            </a:extLst>
          </p:cNvPr>
          <p:cNvSpPr txBox="1">
            <a:spLocks/>
          </p:cNvSpPr>
          <p:nvPr/>
        </p:nvSpPr>
        <p:spPr>
          <a:xfrm>
            <a:off x="436433" y="3848135"/>
            <a:ext cx="3348167" cy="2314207"/>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Chance reached the relative safety of </a:t>
            </a:r>
            <a:r>
              <a:rPr lang="en-GB" sz="18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Katashola</a:t>
            </a:r>
            <a: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camp for displaced people.</a:t>
            </a:r>
            <a:b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But Chance and her children don’t have the essentials they need and are at risk of malnutrition.</a:t>
            </a:r>
          </a:p>
        </p:txBody>
      </p:sp>
      <p:pic>
        <p:nvPicPr>
          <p:cNvPr id="12" name="Picture 11">
            <a:extLst>
              <a:ext uri="{FF2B5EF4-FFF2-40B4-BE49-F238E27FC236}">
                <a16:creationId xmlns:a16="http://schemas.microsoft.com/office/drawing/2014/main" id="{B5970BF7-2E4C-3D90-31AE-503835D52F55}"/>
              </a:ext>
            </a:extLst>
          </p:cNvPr>
          <p:cNvPicPr>
            <a:picLocks noChangeAspect="1"/>
          </p:cNvPicPr>
          <p:nvPr/>
        </p:nvPicPr>
        <p:blipFill>
          <a:blip r:embed="rId3"/>
          <a:stretch>
            <a:fillRect/>
          </a:stretch>
        </p:blipFill>
        <p:spPr>
          <a:xfrm>
            <a:off x="-25400" y="0"/>
            <a:ext cx="571575" cy="776389"/>
          </a:xfrm>
          <a:prstGeom prst="rect">
            <a:avLst/>
          </a:prstGeom>
        </p:spPr>
      </p:pic>
      <p:pic>
        <p:nvPicPr>
          <p:cNvPr id="13" name="Picture 12">
            <a:extLst>
              <a:ext uri="{FF2B5EF4-FFF2-40B4-BE49-F238E27FC236}">
                <a16:creationId xmlns:a16="http://schemas.microsoft.com/office/drawing/2014/main" id="{970F6BC8-9C3F-E2DC-285E-287DE05363FF}"/>
              </a:ext>
            </a:extLst>
          </p:cNvPr>
          <p:cNvPicPr>
            <a:picLocks noChangeAspect="1"/>
          </p:cNvPicPr>
          <p:nvPr/>
        </p:nvPicPr>
        <p:blipFill>
          <a:blip r:embed="rId3"/>
          <a:stretch>
            <a:fillRect/>
          </a:stretch>
        </p:blipFill>
        <p:spPr>
          <a:xfrm rot="10800000">
            <a:off x="4180230" y="2804865"/>
            <a:ext cx="571575" cy="776389"/>
          </a:xfrm>
          <a:prstGeom prst="rect">
            <a:avLst/>
          </a:prstGeom>
        </p:spPr>
      </p:pic>
    </p:spTree>
    <p:extLst>
      <p:ext uri="{BB962C8B-B14F-4D97-AF65-F5344CB8AC3E}">
        <p14:creationId xmlns:p14="http://schemas.microsoft.com/office/powerpoint/2010/main" val="388754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E8EB9-9A6B-808B-7C7B-6BC99DB2091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4B55095-9CEA-A6DE-BCB0-9F4703859BBD}"/>
              </a:ext>
            </a:extLst>
          </p:cNvPr>
          <p:cNvSpPr/>
          <p:nvPr/>
        </p:nvSpPr>
        <p:spPr>
          <a:xfrm>
            <a:off x="-44245" y="-29497"/>
            <a:ext cx="9247239" cy="6961239"/>
          </a:xfrm>
          <a:prstGeom prst="rect">
            <a:avLst/>
          </a:prstGeom>
          <a:solidFill>
            <a:srgbClr val="171B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black and red background with a black rectangle&#10;&#10;AI-generated content may be incorrect.">
            <a:extLst>
              <a:ext uri="{FF2B5EF4-FFF2-40B4-BE49-F238E27FC236}">
                <a16:creationId xmlns:a16="http://schemas.microsoft.com/office/drawing/2014/main" id="{343AD787-DEC8-9883-CB53-05F5B989B1DC}"/>
              </a:ext>
            </a:extLst>
          </p:cNvPr>
          <p:cNvPicPr>
            <a:picLocks noGrp="1" noRot="1" noMove="1" noResize="1" noEditPoints="1" noAdjustHandles="1" noChangeArrowheads="1" noChangeShapeType="1" noCrop="1"/>
          </p:cNvPicPr>
          <p:nvPr/>
        </p:nvPicPr>
        <p:blipFill>
          <a:blip r:embed="rId2"/>
          <a:stretch>
            <a:fillRect/>
          </a:stretch>
        </p:blipFill>
        <p:spPr>
          <a:xfrm rot="10800000">
            <a:off x="0" y="0"/>
            <a:ext cx="9144000" cy="6858000"/>
          </a:xfrm>
          <a:prstGeom prst="rect">
            <a:avLst/>
          </a:prstGeom>
        </p:spPr>
      </p:pic>
      <p:sp>
        <p:nvSpPr>
          <p:cNvPr id="2" name="Title 1">
            <a:extLst>
              <a:ext uri="{FF2B5EF4-FFF2-40B4-BE49-F238E27FC236}">
                <a16:creationId xmlns:a16="http://schemas.microsoft.com/office/drawing/2014/main" id="{E3700BE0-3CC6-9601-7F9A-F3B7B137C483}"/>
              </a:ext>
            </a:extLst>
          </p:cNvPr>
          <p:cNvSpPr>
            <a:spLocks noGrp="1"/>
          </p:cNvSpPr>
          <p:nvPr>
            <p:ph type="title"/>
          </p:nvPr>
        </p:nvSpPr>
        <p:spPr>
          <a:xfrm>
            <a:off x="1283108" y="729164"/>
            <a:ext cx="6885001" cy="4824536"/>
          </a:xfrm>
        </p:spPr>
        <p:txBody>
          <a:bodyPr/>
          <a:lstStyle/>
          <a:p>
            <a:pPr algn="l"/>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Working with our trusted partners ECC-MERU, Christian Aid offers financial assistance to displaced people like Chance and her children.</a:t>
            </a:r>
            <a:b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Cash grants enable parents to buy food, bedding and blankets for their children.</a:t>
            </a:r>
          </a:p>
        </p:txBody>
      </p:sp>
      <p:pic>
        <p:nvPicPr>
          <p:cNvPr id="18" name="Picture 17" descr="A red plate with a fork and spoon&#10;&#10;AI-generated content may be incorrect.">
            <a:extLst>
              <a:ext uri="{FF2B5EF4-FFF2-40B4-BE49-F238E27FC236}">
                <a16:creationId xmlns:a16="http://schemas.microsoft.com/office/drawing/2014/main" id="{AFB0B93B-8F2F-BCC7-83B1-791515B351CF}"/>
              </a:ext>
            </a:extLst>
          </p:cNvPr>
          <p:cNvPicPr>
            <a:picLocks noChangeAspect="1"/>
          </p:cNvPicPr>
          <p:nvPr/>
        </p:nvPicPr>
        <p:blipFill>
          <a:blip r:embed="rId3"/>
          <a:stretch>
            <a:fillRect/>
          </a:stretch>
        </p:blipFill>
        <p:spPr>
          <a:xfrm>
            <a:off x="2039274" y="4492748"/>
            <a:ext cx="1448982" cy="1448982"/>
          </a:xfrm>
          <a:prstGeom prst="rect">
            <a:avLst/>
          </a:prstGeom>
        </p:spPr>
      </p:pic>
      <p:pic>
        <p:nvPicPr>
          <p:cNvPr id="22" name="Picture 21" descr="A red square with a spiral on it&#10;&#10;AI-generated content may be incorrect.">
            <a:extLst>
              <a:ext uri="{FF2B5EF4-FFF2-40B4-BE49-F238E27FC236}">
                <a16:creationId xmlns:a16="http://schemas.microsoft.com/office/drawing/2014/main" id="{65FE8AF8-DF99-04A3-2F63-E2C6724741EC}"/>
              </a:ext>
            </a:extLst>
          </p:cNvPr>
          <p:cNvPicPr>
            <a:picLocks noChangeAspect="1"/>
          </p:cNvPicPr>
          <p:nvPr/>
        </p:nvPicPr>
        <p:blipFill>
          <a:blip r:embed="rId4"/>
          <a:stretch>
            <a:fillRect/>
          </a:stretch>
        </p:blipFill>
        <p:spPr>
          <a:xfrm>
            <a:off x="3976362" y="4635598"/>
            <a:ext cx="1163281" cy="1163281"/>
          </a:xfrm>
          <a:prstGeom prst="rect">
            <a:avLst/>
          </a:prstGeom>
        </p:spPr>
      </p:pic>
      <p:pic>
        <p:nvPicPr>
          <p:cNvPr id="23" name="Graphic 22">
            <a:extLst>
              <a:ext uri="{FF2B5EF4-FFF2-40B4-BE49-F238E27FC236}">
                <a16:creationId xmlns:a16="http://schemas.microsoft.com/office/drawing/2014/main" id="{7082CC06-89A3-D651-42B6-1B7529CC2A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2930" y="4492748"/>
            <a:ext cx="1448982" cy="1428857"/>
          </a:xfrm>
          <a:prstGeom prst="rect">
            <a:avLst/>
          </a:prstGeom>
        </p:spPr>
      </p:pic>
    </p:spTree>
    <p:extLst>
      <p:ext uri="{BB962C8B-B14F-4D97-AF65-F5344CB8AC3E}">
        <p14:creationId xmlns:p14="http://schemas.microsoft.com/office/powerpoint/2010/main" val="129226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aby and a person holding a baby&#10;&#10;AI-generated content may be incorrect.">
            <a:extLst>
              <a:ext uri="{FF2B5EF4-FFF2-40B4-BE49-F238E27FC236}">
                <a16:creationId xmlns:a16="http://schemas.microsoft.com/office/drawing/2014/main" id="{7D9342AD-B83B-F0ED-F56E-4BB07266BC21}"/>
              </a:ext>
            </a:extLst>
          </p:cNvPr>
          <p:cNvPicPr>
            <a:picLocks noChangeAspect="1"/>
          </p:cNvPicPr>
          <p:nvPr/>
        </p:nvPicPr>
        <p:blipFill>
          <a:blip r:embed="rId3"/>
          <a:stretch>
            <a:fillRect/>
          </a:stretch>
        </p:blipFill>
        <p:spPr>
          <a:xfrm>
            <a:off x="0" y="0"/>
            <a:ext cx="12405704" cy="6959600"/>
          </a:xfrm>
          <a:prstGeom prst="rect">
            <a:avLst/>
          </a:prstGeom>
        </p:spPr>
      </p:pic>
      <p:sp>
        <p:nvSpPr>
          <p:cNvPr id="2" name="Parallelogram 11">
            <a:extLst>
              <a:ext uri="{FF2B5EF4-FFF2-40B4-BE49-F238E27FC236}">
                <a16:creationId xmlns:a16="http://schemas.microsoft.com/office/drawing/2014/main" id="{6F9650B0-5A0C-8B85-D611-BE5463838E64}"/>
              </a:ext>
            </a:extLst>
          </p:cNvPr>
          <p:cNvSpPr/>
          <p:nvPr/>
        </p:nvSpPr>
        <p:spPr>
          <a:xfrm rot="10800000">
            <a:off x="284821" y="406286"/>
            <a:ext cx="3817619" cy="4857692"/>
          </a:xfrm>
          <a:custGeom>
            <a:avLst/>
            <a:gdLst>
              <a:gd name="connsiteX0" fmla="*/ 0 w 2300748"/>
              <a:gd name="connsiteY0" fmla="*/ 1219200 h 1219200"/>
              <a:gd name="connsiteX1" fmla="*/ 304800 w 2300748"/>
              <a:gd name="connsiteY1" fmla="*/ 0 h 1219200"/>
              <a:gd name="connsiteX2" fmla="*/ 2300748 w 2300748"/>
              <a:gd name="connsiteY2" fmla="*/ 0 h 1219200"/>
              <a:gd name="connsiteX3" fmla="*/ 1995948 w 2300748"/>
              <a:gd name="connsiteY3" fmla="*/ 1219200 h 1219200"/>
              <a:gd name="connsiteX4" fmla="*/ 0 w 2300748"/>
              <a:gd name="connsiteY4" fmla="*/ 1219200 h 1219200"/>
              <a:gd name="connsiteX0" fmla="*/ 0 w 2300748"/>
              <a:gd name="connsiteY0" fmla="*/ 1219200 h 1917291"/>
              <a:gd name="connsiteX1" fmla="*/ 304800 w 2300748"/>
              <a:gd name="connsiteY1" fmla="*/ 0 h 1917291"/>
              <a:gd name="connsiteX2" fmla="*/ 2300748 w 2300748"/>
              <a:gd name="connsiteY2" fmla="*/ 0 h 1917291"/>
              <a:gd name="connsiteX3" fmla="*/ 2290916 w 2300748"/>
              <a:gd name="connsiteY3" fmla="*/ 1917291 h 1917291"/>
              <a:gd name="connsiteX4" fmla="*/ 0 w 2300748"/>
              <a:gd name="connsiteY4" fmla="*/ 1219200 h 1917291"/>
              <a:gd name="connsiteX0" fmla="*/ 0 w 2300748"/>
              <a:gd name="connsiteY0" fmla="*/ 1219200 h 1893520"/>
              <a:gd name="connsiteX1" fmla="*/ 304800 w 2300748"/>
              <a:gd name="connsiteY1" fmla="*/ 0 h 1893520"/>
              <a:gd name="connsiteX2" fmla="*/ 2300748 w 2300748"/>
              <a:gd name="connsiteY2" fmla="*/ 0 h 1893520"/>
              <a:gd name="connsiteX3" fmla="*/ 2290916 w 2300748"/>
              <a:gd name="connsiteY3" fmla="*/ 1893520 h 1893520"/>
              <a:gd name="connsiteX4" fmla="*/ 0 w 2300748"/>
              <a:gd name="connsiteY4" fmla="*/ 1219200 h 1893520"/>
              <a:gd name="connsiteX0" fmla="*/ 0 w 2354611"/>
              <a:gd name="connsiteY0" fmla="*/ 1219200 h 1893520"/>
              <a:gd name="connsiteX1" fmla="*/ 304800 w 2354611"/>
              <a:gd name="connsiteY1" fmla="*/ 0 h 1893520"/>
              <a:gd name="connsiteX2" fmla="*/ 2354611 w 2354611"/>
              <a:gd name="connsiteY2" fmla="*/ 23772 h 1893520"/>
              <a:gd name="connsiteX3" fmla="*/ 2290916 w 2354611"/>
              <a:gd name="connsiteY3" fmla="*/ 1893520 h 1893520"/>
              <a:gd name="connsiteX4" fmla="*/ 0 w 2354611"/>
              <a:gd name="connsiteY4" fmla="*/ 1219200 h 1893520"/>
              <a:gd name="connsiteX0" fmla="*/ 0 w 2354611"/>
              <a:gd name="connsiteY0" fmla="*/ 1219200 h 1885597"/>
              <a:gd name="connsiteX1" fmla="*/ 304800 w 2354611"/>
              <a:gd name="connsiteY1" fmla="*/ 0 h 1885597"/>
              <a:gd name="connsiteX2" fmla="*/ 2354611 w 2354611"/>
              <a:gd name="connsiteY2" fmla="*/ 23772 h 1885597"/>
              <a:gd name="connsiteX3" fmla="*/ 2267832 w 2354611"/>
              <a:gd name="connsiteY3" fmla="*/ 1885597 h 1885597"/>
              <a:gd name="connsiteX4" fmla="*/ 0 w 2354611"/>
              <a:gd name="connsiteY4" fmla="*/ 1219200 h 1885597"/>
              <a:gd name="connsiteX0" fmla="*/ 0 w 2323832"/>
              <a:gd name="connsiteY0" fmla="*/ 1235047 h 1901444"/>
              <a:gd name="connsiteX1" fmla="*/ 304800 w 2323832"/>
              <a:gd name="connsiteY1" fmla="*/ 15847 h 1901444"/>
              <a:gd name="connsiteX2" fmla="*/ 2323832 w 2323832"/>
              <a:gd name="connsiteY2" fmla="*/ 0 h 1901444"/>
              <a:gd name="connsiteX3" fmla="*/ 2267832 w 2323832"/>
              <a:gd name="connsiteY3" fmla="*/ 1901444 h 1901444"/>
              <a:gd name="connsiteX4" fmla="*/ 0 w 2323832"/>
              <a:gd name="connsiteY4" fmla="*/ 1235047 h 1901444"/>
              <a:gd name="connsiteX0" fmla="*/ 72241 w 2396073"/>
              <a:gd name="connsiteY0" fmla="*/ 1235047 h 1901444"/>
              <a:gd name="connsiteX1" fmla="*/ 0 w 2396073"/>
              <a:gd name="connsiteY1" fmla="*/ 23771 h 1901444"/>
              <a:gd name="connsiteX2" fmla="*/ 2396073 w 2396073"/>
              <a:gd name="connsiteY2" fmla="*/ 0 h 1901444"/>
              <a:gd name="connsiteX3" fmla="*/ 2340073 w 2396073"/>
              <a:gd name="connsiteY3" fmla="*/ 1901444 h 1901444"/>
              <a:gd name="connsiteX4" fmla="*/ 72241 w 2396073"/>
              <a:gd name="connsiteY4" fmla="*/ 1235047 h 1901444"/>
              <a:gd name="connsiteX0" fmla="*/ 0 w 2416169"/>
              <a:gd name="connsiteY0" fmla="*/ 1821406 h 1901444"/>
              <a:gd name="connsiteX1" fmla="*/ 20096 w 2416169"/>
              <a:gd name="connsiteY1" fmla="*/ 23771 h 1901444"/>
              <a:gd name="connsiteX2" fmla="*/ 2416169 w 2416169"/>
              <a:gd name="connsiteY2" fmla="*/ 0 h 1901444"/>
              <a:gd name="connsiteX3" fmla="*/ 2360169 w 2416169"/>
              <a:gd name="connsiteY3" fmla="*/ 1901444 h 1901444"/>
              <a:gd name="connsiteX4" fmla="*/ 0 w 2416169"/>
              <a:gd name="connsiteY4" fmla="*/ 1821406 h 1901444"/>
              <a:gd name="connsiteX0" fmla="*/ 0 w 2446948"/>
              <a:gd name="connsiteY0" fmla="*/ 1797635 h 1877673"/>
              <a:gd name="connsiteX1" fmla="*/ 20096 w 2446948"/>
              <a:gd name="connsiteY1" fmla="*/ 0 h 1877673"/>
              <a:gd name="connsiteX2" fmla="*/ 2446948 w 2446948"/>
              <a:gd name="connsiteY2" fmla="*/ 15848 h 1877673"/>
              <a:gd name="connsiteX3" fmla="*/ 2360169 w 2446948"/>
              <a:gd name="connsiteY3" fmla="*/ 1877673 h 1877673"/>
              <a:gd name="connsiteX4" fmla="*/ 0 w 2446948"/>
              <a:gd name="connsiteY4" fmla="*/ 1797635 h 1877673"/>
              <a:gd name="connsiteX0" fmla="*/ 0 w 2427856"/>
              <a:gd name="connsiteY0" fmla="*/ 1806363 h 1886401"/>
              <a:gd name="connsiteX1" fmla="*/ 20096 w 2427856"/>
              <a:gd name="connsiteY1" fmla="*/ 8728 h 1886401"/>
              <a:gd name="connsiteX2" fmla="*/ 2427856 w 2427856"/>
              <a:gd name="connsiteY2" fmla="*/ 0 h 1886401"/>
              <a:gd name="connsiteX3" fmla="*/ 2360169 w 2427856"/>
              <a:gd name="connsiteY3" fmla="*/ 1886401 h 1886401"/>
              <a:gd name="connsiteX4" fmla="*/ 0 w 2427856"/>
              <a:gd name="connsiteY4" fmla="*/ 1806363 h 1886401"/>
              <a:gd name="connsiteX0" fmla="*/ 0 w 2427856"/>
              <a:gd name="connsiteY0" fmla="*/ 1806363 h 1915893"/>
              <a:gd name="connsiteX1" fmla="*/ 20096 w 2427856"/>
              <a:gd name="connsiteY1" fmla="*/ 8728 h 1915893"/>
              <a:gd name="connsiteX2" fmla="*/ 2427856 w 2427856"/>
              <a:gd name="connsiteY2" fmla="*/ 0 h 1915893"/>
              <a:gd name="connsiteX3" fmla="*/ 2369715 w 2427856"/>
              <a:gd name="connsiteY3" fmla="*/ 1915893 h 1915893"/>
              <a:gd name="connsiteX4" fmla="*/ 0 w 2427856"/>
              <a:gd name="connsiteY4" fmla="*/ 1806363 h 191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56" h="1915893">
                <a:moveTo>
                  <a:pt x="0" y="1806363"/>
                </a:moveTo>
                <a:lnTo>
                  <a:pt x="20096" y="8728"/>
                </a:lnTo>
                <a:lnTo>
                  <a:pt x="2427856" y="0"/>
                </a:lnTo>
                <a:cubicBezTo>
                  <a:pt x="2424579" y="639097"/>
                  <a:pt x="2372992" y="1276796"/>
                  <a:pt x="2369715" y="1915893"/>
                </a:cubicBezTo>
                <a:lnTo>
                  <a:pt x="0" y="1806363"/>
                </a:lnTo>
                <a:close/>
              </a:path>
            </a:pathLst>
          </a:custGeom>
          <a:solidFill>
            <a:srgbClr val="171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CC518B8-FEF2-607C-E7C3-43BD9D2D2B3B}"/>
              </a:ext>
            </a:extLst>
          </p:cNvPr>
          <p:cNvSpPr txBox="1">
            <a:spLocks/>
          </p:cNvSpPr>
          <p:nvPr/>
        </p:nvSpPr>
        <p:spPr>
          <a:xfrm>
            <a:off x="1298180" y="988208"/>
            <a:ext cx="2677475" cy="2827681"/>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24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Christmas families who’ve escaped conflict urgently need your support to survive.</a:t>
            </a:r>
            <a:endPar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Please join us in praying, acting </a:t>
            </a:r>
          </a:p>
          <a:p>
            <a: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and fundraising.</a:t>
            </a:r>
            <a:br>
              <a:rPr lang="en-GB" sz="240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GB"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red megaphone with a black background&#10;&#10;AI-generated content may be incorrect.">
            <a:extLst>
              <a:ext uri="{FF2B5EF4-FFF2-40B4-BE49-F238E27FC236}">
                <a16:creationId xmlns:a16="http://schemas.microsoft.com/office/drawing/2014/main" id="{11B4C2CD-CC1B-42F1-DE74-BF08F6C74282}"/>
              </a:ext>
            </a:extLst>
          </p:cNvPr>
          <p:cNvPicPr>
            <a:picLocks noChangeAspect="1"/>
          </p:cNvPicPr>
          <p:nvPr/>
        </p:nvPicPr>
        <p:blipFill>
          <a:blip r:embed="rId4"/>
          <a:stretch>
            <a:fillRect/>
          </a:stretch>
        </p:blipFill>
        <p:spPr>
          <a:xfrm>
            <a:off x="432121" y="2402048"/>
            <a:ext cx="866059" cy="866059"/>
          </a:xfrm>
          <a:prstGeom prst="rect">
            <a:avLst/>
          </a:prstGeom>
        </p:spPr>
      </p:pic>
      <p:pic>
        <p:nvPicPr>
          <p:cNvPr id="20" name="Picture 19" descr="A red and white soda can&#10;&#10;AI-generated content may be incorrect.">
            <a:extLst>
              <a:ext uri="{FF2B5EF4-FFF2-40B4-BE49-F238E27FC236}">
                <a16:creationId xmlns:a16="http://schemas.microsoft.com/office/drawing/2014/main" id="{F48CDB34-25F5-A1BB-0E56-949D50FDE40F}"/>
              </a:ext>
            </a:extLst>
          </p:cNvPr>
          <p:cNvPicPr>
            <a:picLocks noChangeAspect="1"/>
          </p:cNvPicPr>
          <p:nvPr/>
        </p:nvPicPr>
        <p:blipFill>
          <a:blip r:embed="rId5"/>
          <a:stretch>
            <a:fillRect/>
          </a:stretch>
        </p:blipFill>
        <p:spPr>
          <a:xfrm>
            <a:off x="432121" y="3877760"/>
            <a:ext cx="866059" cy="866059"/>
          </a:xfrm>
          <a:prstGeom prst="rect">
            <a:avLst/>
          </a:prstGeom>
        </p:spPr>
      </p:pic>
      <p:pic>
        <p:nvPicPr>
          <p:cNvPr id="22" name="Picture 21" descr="A red hands folded together&#10;&#10;AI-generated content may be incorrect.">
            <a:extLst>
              <a:ext uri="{FF2B5EF4-FFF2-40B4-BE49-F238E27FC236}">
                <a16:creationId xmlns:a16="http://schemas.microsoft.com/office/drawing/2014/main" id="{5DEC168D-320E-FED5-E3CB-EDA88A6B0155}"/>
              </a:ext>
            </a:extLst>
          </p:cNvPr>
          <p:cNvPicPr>
            <a:picLocks noChangeAspect="1"/>
          </p:cNvPicPr>
          <p:nvPr/>
        </p:nvPicPr>
        <p:blipFill>
          <a:blip r:embed="rId6"/>
          <a:stretch>
            <a:fillRect/>
          </a:stretch>
        </p:blipFill>
        <p:spPr>
          <a:xfrm>
            <a:off x="432121" y="949454"/>
            <a:ext cx="866059" cy="866059"/>
          </a:xfrm>
          <a:prstGeom prst="rect">
            <a:avLst/>
          </a:prstGeom>
        </p:spPr>
      </p:pic>
    </p:spTree>
    <p:extLst>
      <p:ext uri="{BB962C8B-B14F-4D97-AF65-F5344CB8AC3E}">
        <p14:creationId xmlns:p14="http://schemas.microsoft.com/office/powerpoint/2010/main" val="28192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493D2-1560-1656-352E-2705C8344643}"/>
            </a:ext>
          </a:extLst>
        </p:cNvPr>
        <p:cNvGrpSpPr/>
        <p:nvPr/>
      </p:nvGrpSpPr>
      <p:grpSpPr>
        <a:xfrm>
          <a:off x="0" y="0"/>
          <a:ext cx="0" cy="0"/>
          <a:chOff x="0" y="0"/>
          <a:chExt cx="0" cy="0"/>
        </a:xfrm>
      </p:grpSpPr>
      <p:pic>
        <p:nvPicPr>
          <p:cNvPr id="4" name="Picture 3" descr="A black screen with a black background&#10;&#10;AI-generated content may be incorrect.">
            <a:extLst>
              <a:ext uri="{FF2B5EF4-FFF2-40B4-BE49-F238E27FC236}">
                <a16:creationId xmlns:a16="http://schemas.microsoft.com/office/drawing/2014/main" id="{BC116C78-23D1-F667-7706-2191F8201E16}"/>
              </a:ext>
            </a:extLst>
          </p:cNvPr>
          <p:cNvPicPr/>
          <p:nvPr/>
        </p:nvPicPr>
        <p:blipFill>
          <a:blip r:embed="rId2"/>
          <a:stretch>
            <a:fillRect/>
          </a:stretch>
        </p:blipFill>
        <p:spPr>
          <a:xfrm>
            <a:off x="-140110" y="-191729"/>
            <a:ext cx="9424219" cy="7049729"/>
          </a:xfrm>
          <a:prstGeom prst="rect">
            <a:avLst/>
          </a:prstGeom>
        </p:spPr>
      </p:pic>
      <p:sp>
        <p:nvSpPr>
          <p:cNvPr id="3" name="Title 1">
            <a:extLst>
              <a:ext uri="{FF2B5EF4-FFF2-40B4-BE49-F238E27FC236}">
                <a16:creationId xmlns:a16="http://schemas.microsoft.com/office/drawing/2014/main" id="{F868AC2C-A633-EDFE-495E-34766F52CF1B}"/>
              </a:ext>
            </a:extLst>
          </p:cNvPr>
          <p:cNvSpPr txBox="1">
            <a:spLocks/>
          </p:cNvSpPr>
          <p:nvPr/>
        </p:nvSpPr>
        <p:spPr>
          <a:xfrm>
            <a:off x="835046" y="438557"/>
            <a:ext cx="5936456" cy="5980886"/>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GB" sz="2400" kern="0" dirty="0">
                <a:latin typeface="Open Sans" panose="020B0606030504020204" pitchFamily="34" charset="0"/>
                <a:ea typeface="Open Sans" panose="020B0606030504020204" pitchFamily="34" charset="0"/>
                <a:cs typeface="Open Sans" panose="020B0606030504020204" pitchFamily="34" charset="0"/>
              </a:rPr>
              <a:t>A Prayer for Displaced Peoples</a:t>
            </a:r>
          </a:p>
          <a:p>
            <a:endParaRPr lang="en-GB" sz="2400" kern="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Prince of Peace,</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As an infant you had no safe place to rest.</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We pray to you today for all children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forced to flee violence in the Democratic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Republic of Congo, in Gaza and in many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other places across your world.</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We lift to you families and communities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enduring instability and fear.</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In this season of hopeful expectation, we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pray for those who do not know what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tomorrow will bring.</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Challenge us, Lord, to live out your call to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seek peace and pursue it.</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Heal our divisions and inspire us to act </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with justice and love.</a:t>
            </a:r>
          </a:p>
          <a:p>
            <a:r>
              <a:rPr lang="en-GB" sz="2000" b="0" kern="0" dirty="0">
                <a:solidFill>
                  <a:schemeClr val="tx1"/>
                </a:solidFill>
                <a:latin typeface="Open Sans" panose="020B0606030504020204" pitchFamily="34" charset="0"/>
                <a:ea typeface="Open Sans" panose="020B0606030504020204" pitchFamily="34" charset="0"/>
                <a:cs typeface="Open Sans" panose="020B0606030504020204" pitchFamily="34" charset="0"/>
              </a:rPr>
              <a:t>In your holy name we pray, amen.</a:t>
            </a:r>
            <a:endParaRPr lang="en-GB"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manger with a star and a manger&#10;&#10;AI-generated content may be incorrect.">
            <a:extLst>
              <a:ext uri="{FF2B5EF4-FFF2-40B4-BE49-F238E27FC236}">
                <a16:creationId xmlns:a16="http://schemas.microsoft.com/office/drawing/2014/main" id="{363605D8-CA54-77A3-4214-A0E2BE5CC1CE}"/>
              </a:ext>
            </a:extLst>
          </p:cNvPr>
          <p:cNvPicPr>
            <a:picLocks noChangeAspect="1"/>
          </p:cNvPicPr>
          <p:nvPr/>
        </p:nvPicPr>
        <p:blipFill>
          <a:blip r:embed="rId3"/>
          <a:stretch>
            <a:fillRect/>
          </a:stretch>
        </p:blipFill>
        <p:spPr>
          <a:xfrm>
            <a:off x="7012857" y="4262283"/>
            <a:ext cx="2209800" cy="2463800"/>
          </a:xfrm>
          <a:prstGeom prst="rect">
            <a:avLst/>
          </a:prstGeom>
        </p:spPr>
      </p:pic>
    </p:spTree>
    <p:extLst>
      <p:ext uri="{BB962C8B-B14F-4D97-AF65-F5344CB8AC3E}">
        <p14:creationId xmlns:p14="http://schemas.microsoft.com/office/powerpoint/2010/main" val="204386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BACEB6A4-203D-E147-B395-1D542E3776B8}"/>
    </a:ext>
  </a:extLst>
</a:theme>
</file>

<file path=ppt/theme/theme10.xml><?xml version="1.0" encoding="utf-8"?>
<a:theme xmlns:a="http://schemas.openxmlformats.org/drawingml/2006/main" name="image slide - 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48D84C7-8A8B-EC40-A64C-3EB0CE3CDF70}"/>
    </a:ext>
  </a:extLst>
</a:theme>
</file>

<file path=ppt/theme/theme11.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750B6014-81F5-B34B-BFFE-0F7421B372C7}"/>
    </a:ext>
  </a:extLst>
</a:theme>
</file>

<file path=ppt/theme/theme12.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AC91A42-83F5-2B40-82F3-D1E6F1ADB8AF}"/>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 with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3.xml><?xml version="1.0" encoding="utf-8"?>
<a:theme xmlns:a="http://schemas.openxmlformats.org/drawingml/2006/main" name=" Title slide - with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4.xml><?xml version="1.0" encoding="utf-8"?>
<a:theme xmlns:a="http://schemas.openxmlformats.org/drawingml/2006/main" name="Title slide - White ev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5.xml><?xml version="1.0" encoding="utf-8"?>
<a:theme xmlns:a="http://schemas.openxmlformats.org/drawingml/2006/main" name="Title slide - red event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6.xml><?xml version="1.0" encoding="utf-8"?>
<a:theme xmlns:a="http://schemas.openxmlformats.org/drawingml/2006/main" name="Text slides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342B7E73-B528-0F40-93F9-977D6D1276A4}"/>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Image slide - design 1">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ppt/theme/theme9.xml><?xml version="1.0" encoding="utf-8"?>
<a:theme xmlns:a="http://schemas.openxmlformats.org/drawingml/2006/main" name="Image slide - design 2">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1BED8BB21D54F87A5EB087593877B" ma:contentTypeVersion="19" ma:contentTypeDescription="Create a new document." ma:contentTypeScope="" ma:versionID="da54c9437b99f8125d4c914935572dce">
  <xsd:schema xmlns:xsd="http://www.w3.org/2001/XMLSchema" xmlns:xs="http://www.w3.org/2001/XMLSchema" xmlns:p="http://schemas.microsoft.com/office/2006/metadata/properties" xmlns:ns2="de56d33f-f15c-4879-a769-df1e0048f764" xmlns:ns3="5d8760b0-fecb-467a-b87d-5d1741e37f37" xmlns:ns4="05af516d-3959-4b07-9006-c20b9a119ef8" targetNamespace="http://schemas.microsoft.com/office/2006/metadata/properties" ma:root="true" ma:fieldsID="255ccd7b18790005d4c3a2b80907742a" ns2:_="" ns3:_="" ns4:_="">
    <xsd:import namespace="de56d33f-f15c-4879-a769-df1e0048f764"/>
    <xsd:import namespace="5d8760b0-fecb-467a-b87d-5d1741e37f37"/>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6d33f-f15c-4879-a769-df1e0048f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8760b0-fecb-467a-b87d-5d1741e37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376e72-39db-4182-ba7b-36194172671c}" ma:internalName="TaxCatchAll" ma:showField="CatchAllData" ma:web="5d8760b0-fecb-467a-b87d-5d1741e37f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de56d33f-f15c-4879-a769-df1e0048f7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DCD019-C342-4C05-A266-9EEBC2652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56d33f-f15c-4879-a769-df1e0048f764"/>
    <ds:schemaRef ds:uri="5d8760b0-fecb-467a-b87d-5d1741e37f37"/>
    <ds:schemaRef ds:uri="05af516d-3959-4b07-9006-c20b9a119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C82908-ED78-4888-B76F-E4EC8BD0CD1B}">
  <ds:schemaRefs>
    <ds:schemaRef ds:uri="http://schemas.microsoft.com/sharepoint/v3/contenttype/forms"/>
  </ds:schemaRefs>
</ds:datastoreItem>
</file>

<file path=customXml/itemProps3.xml><?xml version="1.0" encoding="utf-8"?>
<ds:datastoreItem xmlns:ds="http://schemas.openxmlformats.org/officeDocument/2006/customXml" ds:itemID="{22947C40-8544-4ED8-8D0F-8117D8EF749F}">
  <ds:schemaRefs>
    <ds:schemaRef ds:uri="05af516d-3959-4b07-9006-c20b9a119ef8"/>
    <ds:schemaRef ds:uri="4ac9c603-397c-4325-a7cc-f4250b4d2864"/>
    <ds:schemaRef ds:uri="http://schemas.microsoft.com/office/2006/metadata/properties"/>
    <ds:schemaRef ds:uri="http://schemas.microsoft.com/office/infopath/2007/PartnerControls"/>
    <ds:schemaRef ds:uri="0121bb4c-0642-4964-8b27-ee75c1f2bde0"/>
    <ds:schemaRef ds:uri="de56d33f-f15c-4879-a769-df1e0048f764"/>
  </ds:schemaRefs>
</ds:datastoreItem>
</file>

<file path=docMetadata/LabelInfo.xml><?xml version="1.0" encoding="utf-8"?>
<clbl:labelList xmlns:clbl="http://schemas.microsoft.com/office/2020/mipLabelMetadata">
  <clbl:label id="{9dcc3c28-72e9-4e1b-b511-2c9bf3bc5878}" enabled="0" method="" siteId="{9dcc3c28-72e9-4e1b-b511-2c9bf3bc5878}" removed="1"/>
</clbl:labelList>
</file>

<file path=docProps/app.xml><?xml version="1.0" encoding="utf-8"?>
<Properties xmlns="http://schemas.openxmlformats.org/officeDocument/2006/extended-properties" xmlns:vt="http://schemas.openxmlformats.org/officeDocument/2006/docPropsVTypes">
  <Template/>
  <TotalTime>658</TotalTime>
  <Words>508</Words>
  <Application>Microsoft Office PowerPoint</Application>
  <PresentationFormat>On-screen Show (4:3)</PresentationFormat>
  <Paragraphs>48</Paragraphs>
  <Slides>10</Slides>
  <Notes>5</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10</vt:i4>
      </vt:variant>
    </vt:vector>
  </HeadingPairs>
  <TitlesOfParts>
    <vt:vector size="29" baseType="lpstr">
      <vt:lpstr>Aptos</vt:lpstr>
      <vt:lpstr>Aptos Display</vt:lpstr>
      <vt:lpstr>Arial</vt:lpstr>
      <vt:lpstr>Calibri</vt:lpstr>
      <vt:lpstr>Mokoko Trial Extra Bold</vt:lpstr>
      <vt:lpstr>Mokoko XBold</vt:lpstr>
      <vt:lpstr>Open Sans</vt:lpstr>
      <vt:lpstr>Title Slide - text only</vt:lpstr>
      <vt:lpstr>Title slide - with photo</vt:lpstr>
      <vt:lpstr> Title slide - with large photo</vt:lpstr>
      <vt:lpstr>Title slide - White event slide</vt:lpstr>
      <vt:lpstr>Title slide - red event title</vt:lpstr>
      <vt:lpstr>Text slides - Bullet Slides</vt:lpstr>
      <vt:lpstr>Custom Design</vt:lpstr>
      <vt:lpstr>Image slide - design 1</vt:lpstr>
      <vt:lpstr>Image slide - design 2</vt:lpstr>
      <vt:lpstr>image slide - Full page image</vt:lpstr>
      <vt:lpstr>End Slides</vt:lpstr>
      <vt:lpstr>7 CA Template - End Slide</vt:lpstr>
      <vt:lpstr>PowerPoint Presentation</vt:lpstr>
      <vt:lpstr>PowerPoint Presentation</vt:lpstr>
      <vt:lpstr>PowerPoint Presentation</vt:lpstr>
      <vt:lpstr>PowerPoint Presentation</vt:lpstr>
      <vt:lpstr>Chance has eight children, including  baby Siborge.  She was forced to run from her home to escape armed conflict, shortly after giving birth.  She was separated from her husband and does not know where he is.</vt:lpstr>
      <vt:lpstr>PowerPoint Presentation</vt:lpstr>
      <vt:lpstr>Working with our trusted partners ECC-MERU, Christian Aid offers financial assistance to displaced people like Chance and her children.  Cash grants enable parents to buy food, bedding and blankets for their children.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to go here</dc:title>
  <dc:creator>Rachel Irwin</dc:creator>
  <cp:lastModifiedBy>Suzanne Simpson</cp:lastModifiedBy>
  <cp:revision>42</cp:revision>
  <dcterms:created xsi:type="dcterms:W3CDTF">2019-12-10T15:31:52Z</dcterms:created>
  <dcterms:modified xsi:type="dcterms:W3CDTF">2025-10-14T15:00:19Z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
  </property>
  <property fmtid="{D5CDD505-2E9C-101B-9397-08002B2CF9AE}" pid="3" name="InternationalOperationsManual">
    <vt:lpwstr>0</vt:lpwstr>
  </property>
  <property fmtid="{D5CDD505-2E9C-101B-9397-08002B2CF9AE}" pid="4" name="PlanningReportingUnit">
    <vt:lpwstr/>
  </property>
  <property fmtid="{D5CDD505-2E9C-101B-9397-08002B2CF9AE}" pid="5" name="Team">
    <vt:lpwstr/>
  </property>
  <property fmtid="{D5CDD505-2E9C-101B-9397-08002B2CF9AE}" pid="6" name="FocusArea">
    <vt:lpwstr/>
  </property>
  <property fmtid="{D5CDD505-2E9C-101B-9397-08002B2CF9AE}" pid="7" name="DocumentStatus">
    <vt:lpwstr>Draft</vt:lpwstr>
  </property>
  <property fmtid="{D5CDD505-2E9C-101B-9397-08002B2CF9AE}" pid="8" name="Region">
    <vt:lpwstr/>
  </property>
  <property fmtid="{D5CDD505-2E9C-101B-9397-08002B2CF9AE}" pid="9" name="Country">
    <vt:lpwstr>England</vt:lpwstr>
  </property>
  <property fmtid="{D5CDD505-2E9C-101B-9397-08002B2CF9AE}" pid="10" name="Language">
    <vt:lpwstr>English</vt:lpwstr>
  </property>
  <property fmtid="{D5CDD505-2E9C-101B-9397-08002B2CF9AE}" pid="11" name="Show in Resources">
    <vt:lpwstr>0</vt:lpwstr>
  </property>
  <property fmtid="{D5CDD505-2E9C-101B-9397-08002B2CF9AE}" pid="12" name="Working with churches">
    <vt:lpwstr/>
  </property>
  <property fmtid="{D5CDD505-2E9C-101B-9397-08002B2CF9AE}" pid="13" name="_ip_UnifiedCompliancePolicyUIAction">
    <vt:lpwstr/>
  </property>
  <property fmtid="{D5CDD505-2E9C-101B-9397-08002B2CF9AE}" pid="14" name="Document Type">
    <vt:lpwstr>Template</vt:lpwstr>
  </property>
  <property fmtid="{D5CDD505-2E9C-101B-9397-08002B2CF9AE}" pid="15" name="Category">
    <vt:lpwstr>Admin</vt:lpwstr>
  </property>
  <property fmtid="{D5CDD505-2E9C-101B-9397-08002B2CF9AE}" pid="16" name="_ip_UnifiedCompliancePolicyProperties">
    <vt:lpwstr/>
  </property>
  <property fmtid="{D5CDD505-2E9C-101B-9397-08002B2CF9AE}" pid="17" name="Unit">
    <vt:lpwstr>Design</vt:lpwstr>
  </property>
  <property fmtid="{D5CDD505-2E9C-101B-9397-08002B2CF9AE}" pid="18" name="Archived">
    <vt:lpwstr/>
  </property>
  <property fmtid="{D5CDD505-2E9C-101B-9397-08002B2CF9AE}" pid="19" name="ContentTypeId">
    <vt:lpwstr>0x0101007201BED8BB21D54F87A5EB087593877B</vt:lpwstr>
  </property>
  <property fmtid="{D5CDD505-2E9C-101B-9397-08002B2CF9AE}" pid="20" name="MediaServiceImageTags">
    <vt:lpwstr/>
  </property>
</Properties>
</file>